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16"/>
  </p:notesMasterIdLst>
  <p:sldIdLst>
    <p:sldId id="256" r:id="rId3"/>
    <p:sldId id="257" r:id="rId4"/>
    <p:sldId id="305" r:id="rId5"/>
    <p:sldId id="306" r:id="rId6"/>
    <p:sldId id="307" r:id="rId7"/>
    <p:sldId id="308" r:id="rId8"/>
    <p:sldId id="309" r:id="rId9"/>
    <p:sldId id="302" r:id="rId10"/>
    <p:sldId id="303" r:id="rId11"/>
    <p:sldId id="304" r:id="rId12"/>
    <p:sldId id="310" r:id="rId13"/>
    <p:sldId id="311" r:id="rId14"/>
    <p:sldId id="312" r:id="rId15"/>
  </p:sldIdLst>
  <p:sldSz cx="9144000" cy="5143500" type="screen16x9"/>
  <p:notesSz cx="6858000" cy="9144000"/>
  <p:embeddedFontLst>
    <p:embeddedFont>
      <p:font typeface="Algerian" panose="04020705040A02060702" pitchFamily="82" charset="0"/>
      <p:regular r:id="rId17"/>
    </p:embeddedFont>
    <p:embeddedFont>
      <p:font typeface="Proxima Nova" panose="020B0604020202020204" charset="0"/>
      <p:regular r:id="rId18"/>
      <p:bold r:id="rId19"/>
      <p:italic r:id="rId20"/>
      <p:boldItalic r:id="rId21"/>
    </p:embeddedFont>
    <p:embeddedFont>
      <p:font typeface="Proxima Nova Semibold" panose="020B0604020202020204" charset="0"/>
      <p:regular r:id="rId22"/>
      <p:bold r:id="rId23"/>
      <p:boldItalic r:id="rId24"/>
    </p:embeddedFont>
    <p:embeddedFont>
      <p:font typeface="Staatliches" pitchFamily="2" charset="0"/>
      <p:regular r:id="rId25"/>
    </p:embeddedFont>
    <p:embeddedFont>
      <p:font typeface="Ubuntu" panose="020B0504030602030204" pitchFamily="34" charset="0"/>
      <p:regular r:id="rId26"/>
      <p:bold r:id="rId27"/>
      <p:italic r:id="rId28"/>
      <p:boldItalic r:id="rId29"/>
    </p:embeddedFont>
    <p:embeddedFont>
      <p:font typeface="Work Sans"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FC54EF1-B38C-4D8E-9061-C90C6277E188}">
  <a:tblStyle styleId="{7FC54EF1-B38C-4D8E-9061-C90C6277E18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49" autoAdjust="0"/>
    <p:restoredTop sz="94660"/>
  </p:normalViewPr>
  <p:slideViewPr>
    <p:cSldViewPr snapToGrid="0">
      <p:cViewPr varScale="1">
        <p:scale>
          <a:sx n="97" d="100"/>
          <a:sy n="97" d="100"/>
        </p:scale>
        <p:origin x="528" y="56"/>
      </p:cViewPr>
      <p:guideLst>
        <p:guide orient="horz" pos="1620"/>
        <p:guide pos="2880"/>
      </p:guideLst>
    </p:cSldViewPr>
  </p:slideViewPr>
  <p:notesTextViewPr>
    <p:cViewPr>
      <p:scale>
        <a:sx n="1" d="1"/>
        <a:sy n="1" d="1"/>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image1.jpg>
</file>

<file path=ppt/media/image10.gif>
</file>

<file path=ppt/media/image2.jpg>
</file>

<file path=ppt/media/image3.jpg>
</file>

<file path=ppt/media/image4.jpg>
</file>

<file path=ppt/media/image5.gif>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8b385fd2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8b385fd2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4"/>
        <p:cNvGrpSpPr/>
        <p:nvPr/>
      </p:nvGrpSpPr>
      <p:grpSpPr>
        <a:xfrm>
          <a:off x="0" y="0"/>
          <a:ext cx="0" cy="0"/>
          <a:chOff x="0" y="0"/>
          <a:chExt cx="0" cy="0"/>
        </a:xfrm>
      </p:grpSpPr>
      <p:sp>
        <p:nvSpPr>
          <p:cNvPr id="7145" name="Google Shape;7145;geaa3465073_2_70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6" name="Google Shape;7146;geaa3465073_2_7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5"/>
        <p:cNvGrpSpPr/>
        <p:nvPr/>
      </p:nvGrpSpPr>
      <p:grpSpPr>
        <a:xfrm>
          <a:off x="0" y="0"/>
          <a:ext cx="0" cy="0"/>
          <a:chOff x="0" y="0"/>
          <a:chExt cx="0" cy="0"/>
        </a:xfrm>
      </p:grpSpPr>
      <p:sp>
        <p:nvSpPr>
          <p:cNvPr id="7466" name="Google Shape;7466;geaa3465073_2_7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7" name="Google Shape;7467;geaa3465073_2_7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3"/>
        <p:cNvGrpSpPr/>
        <p:nvPr/>
      </p:nvGrpSpPr>
      <p:grpSpPr>
        <a:xfrm>
          <a:off x="0" y="0"/>
          <a:ext cx="0" cy="0"/>
          <a:chOff x="0" y="0"/>
          <a:chExt cx="0" cy="0"/>
        </a:xfrm>
      </p:grpSpPr>
      <p:sp>
        <p:nvSpPr>
          <p:cNvPr id="7774" name="Google Shape;7774;geaa3465073_2_9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5" name="Google Shape;7775;geaa3465073_2_9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50" y="0"/>
            <a:ext cx="9144000" cy="5143500"/>
          </a:xfrm>
          <a:prstGeom prst="rect">
            <a:avLst/>
          </a:prstGeom>
          <a:noFill/>
          <a:ln>
            <a:noFill/>
          </a:ln>
        </p:spPr>
      </p:pic>
      <p:sp>
        <p:nvSpPr>
          <p:cNvPr id="10" name="Google Shape;10;p2"/>
          <p:cNvSpPr/>
          <p:nvPr/>
        </p:nvSpPr>
        <p:spPr>
          <a:xfrm>
            <a:off x="932950" y="897550"/>
            <a:ext cx="7263900" cy="3208500"/>
          </a:xfrm>
          <a:prstGeom prst="rect">
            <a:avLst/>
          </a:prstGeom>
          <a:solidFill>
            <a:srgbClr val="000000">
              <a:alpha val="6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218125" y="956825"/>
            <a:ext cx="6707700" cy="21492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218125" y="3555800"/>
            <a:ext cx="6707700" cy="404100"/>
          </a:xfrm>
          <a:prstGeom prst="rect">
            <a:avLst/>
          </a:prstGeom>
          <a:solidFill>
            <a:schemeClr val="l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dk2"/>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pic>
        <p:nvPicPr>
          <p:cNvPr id="34" name="Google Shape;34;p6"/>
          <p:cNvPicPr preferRelativeResize="0"/>
          <p:nvPr/>
        </p:nvPicPr>
        <p:blipFill>
          <a:blip r:embed="rId2">
            <a:alphaModFix/>
          </a:blip>
          <a:stretch>
            <a:fillRect/>
          </a:stretch>
        </p:blipFill>
        <p:spPr>
          <a:xfrm rot="10800000" flipH="1">
            <a:off x="0" y="0"/>
            <a:ext cx="9144000" cy="5143505"/>
          </a:xfrm>
          <a:prstGeom prst="rect">
            <a:avLst/>
          </a:prstGeom>
          <a:noFill/>
          <a:ln>
            <a:noFill/>
          </a:ln>
        </p:spPr>
      </p:pic>
      <p:sp>
        <p:nvSpPr>
          <p:cNvPr id="35" name="Google Shape;35;p6"/>
          <p:cNvSpPr/>
          <p:nvPr/>
        </p:nvSpPr>
        <p:spPr>
          <a:xfrm>
            <a:off x="720100" y="1313050"/>
            <a:ext cx="7723800" cy="3290400"/>
          </a:xfrm>
          <a:prstGeom prst="rect">
            <a:avLst/>
          </a:prstGeom>
          <a:solidFill>
            <a:srgbClr val="000000">
              <a:alpha val="6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720000" y="540000"/>
            <a:ext cx="7704000" cy="47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87"/>
        <p:cNvGrpSpPr/>
        <p:nvPr/>
      </p:nvGrpSpPr>
      <p:grpSpPr>
        <a:xfrm>
          <a:off x="0" y="0"/>
          <a:ext cx="0" cy="0"/>
          <a:chOff x="0" y="0"/>
          <a:chExt cx="0" cy="0"/>
        </a:xfrm>
      </p:grpSpPr>
      <p:pic>
        <p:nvPicPr>
          <p:cNvPr id="88" name="Google Shape;88;p15"/>
          <p:cNvPicPr preferRelativeResize="0"/>
          <p:nvPr/>
        </p:nvPicPr>
        <p:blipFill>
          <a:blip r:embed="rId2">
            <a:alphaModFix/>
          </a:blip>
          <a:stretch>
            <a:fillRect/>
          </a:stretch>
        </p:blipFill>
        <p:spPr>
          <a:xfrm rot="10800000" flipH="1">
            <a:off x="0" y="0"/>
            <a:ext cx="9144000" cy="5143505"/>
          </a:xfrm>
          <a:prstGeom prst="rect">
            <a:avLst/>
          </a:prstGeom>
          <a:noFill/>
          <a:ln>
            <a:noFill/>
          </a:ln>
        </p:spPr>
      </p:pic>
      <p:sp>
        <p:nvSpPr>
          <p:cNvPr id="89" name="Google Shape;89;p15"/>
          <p:cNvSpPr/>
          <p:nvPr/>
        </p:nvSpPr>
        <p:spPr>
          <a:xfrm>
            <a:off x="713150" y="1312550"/>
            <a:ext cx="7717800" cy="3290700"/>
          </a:xfrm>
          <a:prstGeom prst="rect">
            <a:avLst/>
          </a:prstGeom>
          <a:solidFill>
            <a:srgbClr val="000000">
              <a:alpha val="6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title"/>
          </p:nvPr>
        </p:nvSpPr>
        <p:spPr>
          <a:xfrm>
            <a:off x="720000" y="540000"/>
            <a:ext cx="7704000" cy="47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3">
  <p:cSld name="CUSTOM_5_2">
    <p:spTree>
      <p:nvGrpSpPr>
        <p:cNvPr id="1" name="Shape 94"/>
        <p:cNvGrpSpPr/>
        <p:nvPr/>
      </p:nvGrpSpPr>
      <p:grpSpPr>
        <a:xfrm>
          <a:off x="0" y="0"/>
          <a:ext cx="0" cy="0"/>
          <a:chOff x="0" y="0"/>
          <a:chExt cx="0" cy="0"/>
        </a:xfrm>
      </p:grpSpPr>
      <p:pic>
        <p:nvPicPr>
          <p:cNvPr id="95" name="Google Shape;95;p17"/>
          <p:cNvPicPr preferRelativeResize="0"/>
          <p:nvPr/>
        </p:nvPicPr>
        <p:blipFill>
          <a:blip r:embed="rId2">
            <a:alphaModFix/>
          </a:blip>
          <a:stretch>
            <a:fillRect/>
          </a:stretch>
        </p:blipFill>
        <p:spPr>
          <a:xfrm rot="10800000">
            <a:off x="0" y="0"/>
            <a:ext cx="9144000" cy="5143505"/>
          </a:xfrm>
          <a:prstGeom prst="rect">
            <a:avLst/>
          </a:prstGeom>
          <a:noFill/>
          <a:ln>
            <a:noFill/>
          </a:ln>
        </p:spPr>
      </p:pic>
      <p:sp>
        <p:nvSpPr>
          <p:cNvPr id="96" name="Google Shape;96;p17"/>
          <p:cNvSpPr/>
          <p:nvPr/>
        </p:nvSpPr>
        <p:spPr>
          <a:xfrm>
            <a:off x="720100" y="1313050"/>
            <a:ext cx="2706300" cy="3290400"/>
          </a:xfrm>
          <a:prstGeom prst="rect">
            <a:avLst/>
          </a:prstGeom>
          <a:solidFill>
            <a:srgbClr val="000000">
              <a:alpha val="6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7"/>
          <p:cNvSpPr txBox="1">
            <a:spLocks noGrp="1"/>
          </p:cNvSpPr>
          <p:nvPr>
            <p:ph type="title"/>
          </p:nvPr>
        </p:nvSpPr>
        <p:spPr>
          <a:xfrm>
            <a:off x="720000" y="540000"/>
            <a:ext cx="7704000" cy="477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
  <p:cSld name="CUSTOM_2">
    <p:bg>
      <p:bgPr>
        <a:solidFill>
          <a:schemeClr val="accent4"/>
        </a:solidFill>
        <a:effectLst/>
      </p:bgPr>
    </p:bg>
    <p:spTree>
      <p:nvGrpSpPr>
        <p:cNvPr id="1" name="Shape 207"/>
        <p:cNvGrpSpPr/>
        <p:nvPr/>
      </p:nvGrpSpPr>
      <p:grpSpPr>
        <a:xfrm>
          <a:off x="0" y="0"/>
          <a:ext cx="0" cy="0"/>
          <a:chOff x="0" y="0"/>
          <a:chExt cx="0" cy="0"/>
        </a:xfrm>
      </p:grpSpPr>
      <p:pic>
        <p:nvPicPr>
          <p:cNvPr id="208" name="Google Shape;208;p32"/>
          <p:cNvPicPr preferRelativeResize="0"/>
          <p:nvPr/>
        </p:nvPicPr>
        <p:blipFill>
          <a:blip r:embed="rId2">
            <a:alphaModFix/>
          </a:blip>
          <a:stretch>
            <a:fillRect/>
          </a:stretch>
        </p:blipFill>
        <p:spPr>
          <a:xfrm>
            <a:off x="0" y="0"/>
            <a:ext cx="9144000" cy="514350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2_1">
    <p:bg>
      <p:bgPr>
        <a:solidFill>
          <a:schemeClr val="accent4"/>
        </a:solidFill>
        <a:effectLst/>
      </p:bgPr>
    </p:bg>
    <p:spTree>
      <p:nvGrpSpPr>
        <p:cNvPr id="1" name="Shape 209"/>
        <p:cNvGrpSpPr/>
        <p:nvPr/>
      </p:nvGrpSpPr>
      <p:grpSpPr>
        <a:xfrm>
          <a:off x="0" y="0"/>
          <a:ext cx="0" cy="0"/>
          <a:chOff x="0" y="0"/>
          <a:chExt cx="0" cy="0"/>
        </a:xfrm>
      </p:grpSpPr>
      <p:pic>
        <p:nvPicPr>
          <p:cNvPr id="210" name="Google Shape;210;p33"/>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1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dk2"/>
            </a:gs>
          </a:gsLst>
          <a:path path="circle">
            <a:fillToRect r="100000" b="100000"/>
          </a:path>
          <a:tileRect l="-100000" t="-10000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000"/>
              <a:buFont typeface="Staatliches"/>
              <a:buNone/>
              <a:defRPr sz="3000">
                <a:solidFill>
                  <a:schemeClr val="dk1"/>
                </a:solidFill>
                <a:latin typeface="Staatliches"/>
                <a:ea typeface="Staatliches"/>
                <a:cs typeface="Staatliches"/>
                <a:sym typeface="Staatliche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1pPr>
            <a:lvl2pPr marL="914400" lvl="1" indent="-3175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2pPr>
            <a:lvl3pPr marL="1371600" lvl="2" indent="-3175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3pPr>
            <a:lvl4pPr marL="1828800" lvl="3" indent="-3175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4pPr>
            <a:lvl5pPr marL="2286000" lvl="4" indent="-3175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5pPr>
            <a:lvl6pPr marL="2743200" lvl="5" indent="-3175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6pPr>
            <a:lvl7pPr marL="3200400" lvl="6" indent="-3175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7pPr>
            <a:lvl8pPr marL="3657600" lvl="7" indent="-3175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8pPr>
            <a:lvl9pPr marL="4114800" lvl="8" indent="-317500" rtl="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1" r:id="rId4"/>
    <p:sldLayoutId id="2147483663" r:id="rId5"/>
    <p:sldLayoutId id="2147483678" r:id="rId6"/>
    <p:sldLayoutId id="2147483679"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1"/>
        <p:cNvGrpSpPr/>
        <p:nvPr/>
      </p:nvGrpSpPr>
      <p:grpSpPr>
        <a:xfrm>
          <a:off x="0" y="0"/>
          <a:ext cx="0" cy="0"/>
          <a:chOff x="0" y="0"/>
          <a:chExt cx="0" cy="0"/>
        </a:xfrm>
      </p:grpSpPr>
      <p:sp>
        <p:nvSpPr>
          <p:cNvPr id="212" name="Google Shape;212;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13" name="Google Shape;213;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6"/>
          <p:cNvSpPr txBox="1">
            <a:spLocks noGrp="1"/>
          </p:cNvSpPr>
          <p:nvPr>
            <p:ph type="ctrTitle"/>
          </p:nvPr>
        </p:nvSpPr>
        <p:spPr>
          <a:prstGeom prst="rect">
            <a:avLst/>
          </a:prstGeom>
        </p:spPr>
        <p:txBody>
          <a:bodyPr spcFirstLastPara="1" wrap="square" lIns="91425" tIns="91425" rIns="91425" bIns="91425" anchor="t" anchorCtr="0">
            <a:noAutofit/>
          </a:bodyPr>
          <a:lstStyle/>
          <a:p>
            <a:pPr lvl="0" algn="ctr" rtl="0">
              <a:lnSpc>
                <a:spcPct val="150000"/>
              </a:lnSpc>
              <a:spcBef>
                <a:spcPts val="0"/>
              </a:spcBef>
              <a:spcAft>
                <a:spcPts val="0"/>
              </a:spcAft>
              <a:buNone/>
            </a:pPr>
            <a:r>
              <a:rPr lang="en-US" sz="4400" b="1" dirty="0">
                <a:solidFill>
                  <a:schemeClr val="accent1"/>
                </a:solidFill>
              </a:rPr>
              <a:t> 24-HOUR National Level</a:t>
            </a:r>
            <a:br>
              <a:rPr lang="en-US" sz="4400" b="1" dirty="0">
                <a:solidFill>
                  <a:schemeClr val="tx2">
                    <a:lumMod val="60000"/>
                    <a:lumOff val="40000"/>
                  </a:schemeClr>
                </a:solidFill>
              </a:rPr>
            </a:br>
            <a:r>
              <a:rPr lang="en-US" sz="4400" b="1" dirty="0">
                <a:solidFill>
                  <a:schemeClr val="tx2">
                    <a:lumMod val="60000"/>
                    <a:lumOff val="40000"/>
                  </a:schemeClr>
                </a:solidFill>
              </a:rPr>
              <a:t>     </a:t>
            </a:r>
            <a:r>
              <a:rPr lang="en-US" sz="4400" b="1" dirty="0">
                <a:solidFill>
                  <a:schemeClr val="accent4"/>
                </a:solidFill>
              </a:rPr>
              <a:t>Shridevi Hackathon</a:t>
            </a:r>
            <a:endParaRPr sz="4400" dirty="0">
              <a:solidFill>
                <a:schemeClr val="lt1"/>
              </a:solidFill>
            </a:endParaRPr>
          </a:p>
        </p:txBody>
      </p:sp>
      <p:sp>
        <p:nvSpPr>
          <p:cNvPr id="220" name="Google Shape;220;p36"/>
          <p:cNvSpPr txBox="1">
            <a:spLocks noGrp="1"/>
          </p:cNvSpPr>
          <p:nvPr>
            <p:ph type="subTitle" idx="1"/>
          </p:nvPr>
        </p:nvSpPr>
        <p:spPr>
          <a:xfrm>
            <a:off x="1218125" y="3384762"/>
            <a:ext cx="6707700" cy="404100"/>
          </a:xfrm>
          <a:prstGeom prst="rect">
            <a:avLst/>
          </a:prstGeom>
        </p:spPr>
        <p:txBody>
          <a:bodyPr spcFirstLastPara="1" wrap="square" lIns="91425" tIns="91425" rIns="91425" bIns="91425" anchor="t" anchorCtr="0">
            <a:noAutofit/>
          </a:bodyPr>
          <a:lstStyle/>
          <a:p>
            <a:pPr marL="0" indent="139700">
              <a:tabLst>
                <a:tab pos="717550" algn="l"/>
              </a:tabLst>
            </a:pPr>
            <a:r>
              <a:rPr lang="en-US" sz="1400" b="1" dirty="0">
                <a:solidFill>
                  <a:schemeClr val="bg1">
                    <a:lumMod val="75000"/>
                  </a:schemeClr>
                </a:solidFill>
              </a:rPr>
              <a:t>Earthquake Detection AND ALERT SYSTEM</a:t>
            </a:r>
            <a:endParaRPr lang="en-US" sz="1400" dirty="0">
              <a:solidFill>
                <a:schemeClr val="bg1">
                  <a:lumMod val="75000"/>
                </a:schemeClr>
              </a:solidFill>
            </a:endParaRPr>
          </a:p>
          <a:p>
            <a:pPr marL="0" lvl="0" indent="0" algn="ctr" rtl="0">
              <a:spcBef>
                <a:spcPts val="0"/>
              </a:spcBef>
              <a:spcAft>
                <a:spcPts val="0"/>
              </a:spcAft>
              <a:buClr>
                <a:schemeClr val="dk1"/>
              </a:buClr>
              <a:buSzPts val="1100"/>
              <a:buFont typeface="Arial"/>
              <a:buNone/>
            </a:pPr>
            <a:endParaRPr lang="en-US" sz="900" dirty="0"/>
          </a:p>
        </p:txBody>
      </p:sp>
      <p:grpSp>
        <p:nvGrpSpPr>
          <p:cNvPr id="221" name="Google Shape;221;p36"/>
          <p:cNvGrpSpPr/>
          <p:nvPr/>
        </p:nvGrpSpPr>
        <p:grpSpPr>
          <a:xfrm>
            <a:off x="1178629" y="3048875"/>
            <a:ext cx="6707700" cy="114300"/>
            <a:chOff x="1218125" y="3106700"/>
            <a:chExt cx="6707700" cy="114300"/>
          </a:xfrm>
        </p:grpSpPr>
        <p:sp>
          <p:nvSpPr>
            <p:cNvPr id="222" name="Google Shape;222;p36"/>
            <p:cNvSpPr/>
            <p:nvPr/>
          </p:nvSpPr>
          <p:spPr>
            <a:xfrm>
              <a:off x="1218125" y="3106700"/>
              <a:ext cx="6533400" cy="114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6"/>
            <p:cNvSpPr/>
            <p:nvPr/>
          </p:nvSpPr>
          <p:spPr>
            <a:xfrm>
              <a:off x="7814825" y="3106700"/>
              <a:ext cx="111000" cy="114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19"/>
                                        </p:tgtEl>
                                        <p:attrNameLst>
                                          <p:attrName>style.visibility</p:attrName>
                                        </p:attrNameLst>
                                      </p:cBhvr>
                                      <p:to>
                                        <p:strVal val="visible"/>
                                      </p:to>
                                    </p:set>
                                    <p:anim calcmode="lin" valueType="num">
                                      <p:cBhvr>
                                        <p:cTn id="7" dur="500" fill="hold"/>
                                        <p:tgtEl>
                                          <p:spTgt spid="219"/>
                                        </p:tgtEl>
                                        <p:attrNameLst>
                                          <p:attrName>ppt_w</p:attrName>
                                        </p:attrNameLst>
                                      </p:cBhvr>
                                      <p:tavLst>
                                        <p:tav tm="0">
                                          <p:val>
                                            <p:fltVal val="0"/>
                                          </p:val>
                                        </p:tav>
                                        <p:tav tm="100000">
                                          <p:val>
                                            <p:strVal val="#ppt_w"/>
                                          </p:val>
                                        </p:tav>
                                      </p:tavLst>
                                    </p:anim>
                                    <p:anim calcmode="lin" valueType="num">
                                      <p:cBhvr>
                                        <p:cTn id="8" dur="500" fill="hold"/>
                                        <p:tgtEl>
                                          <p:spTgt spid="219"/>
                                        </p:tgtEl>
                                        <p:attrNameLst>
                                          <p:attrName>ppt_h</p:attrName>
                                        </p:attrNameLst>
                                      </p:cBhvr>
                                      <p:tavLst>
                                        <p:tav tm="0">
                                          <p:val>
                                            <p:fltVal val="0"/>
                                          </p:val>
                                        </p:tav>
                                        <p:tav tm="100000">
                                          <p:val>
                                            <p:strVal val="#ppt_h"/>
                                          </p:val>
                                        </p:tav>
                                      </p:tavLst>
                                    </p:anim>
                                    <p:animEffect transition="in" filter="fade">
                                      <p:cBhvr>
                                        <p:cTn id="9" dur="500"/>
                                        <p:tgtEl>
                                          <p:spTgt spid="219"/>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2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76"/>
        <p:cNvGrpSpPr/>
        <p:nvPr/>
      </p:nvGrpSpPr>
      <p:grpSpPr>
        <a:xfrm>
          <a:off x="0" y="0"/>
          <a:ext cx="0" cy="0"/>
          <a:chOff x="0" y="0"/>
          <a:chExt cx="0" cy="0"/>
        </a:xfrm>
      </p:grpSpPr>
      <p:sp>
        <p:nvSpPr>
          <p:cNvPr id="3" name="TextBox 2">
            <a:extLst>
              <a:ext uri="{FF2B5EF4-FFF2-40B4-BE49-F238E27FC236}">
                <a16:creationId xmlns:a16="http://schemas.microsoft.com/office/drawing/2014/main" id="{8A0BFAD4-8760-31C3-7C9D-A64B437760CE}"/>
              </a:ext>
            </a:extLst>
          </p:cNvPr>
          <p:cNvSpPr txBox="1"/>
          <p:nvPr/>
        </p:nvSpPr>
        <p:spPr>
          <a:xfrm>
            <a:off x="2286000" y="252511"/>
            <a:ext cx="4572000" cy="461665"/>
          </a:xfrm>
          <a:prstGeom prst="rect">
            <a:avLst/>
          </a:prstGeom>
          <a:noFill/>
        </p:spPr>
        <p:txBody>
          <a:bodyPr wrap="square">
            <a:spAutoFit/>
          </a:bodyPr>
          <a:lstStyle/>
          <a:p>
            <a:r>
              <a:rPr lang="en-IN" sz="2400" u="sng" dirty="0">
                <a:solidFill>
                  <a:schemeClr val="bg1"/>
                </a:solidFill>
              </a:rPr>
              <a:t>Circuit Diagram &amp; Connections</a:t>
            </a:r>
            <a:endParaRPr lang="en-IN" sz="2400" dirty="0">
              <a:solidFill>
                <a:schemeClr val="bg1"/>
              </a:solidFill>
            </a:endParaRPr>
          </a:p>
        </p:txBody>
      </p:sp>
      <p:pic>
        <p:nvPicPr>
          <p:cNvPr id="4" name="Picture 2" descr="Arduino Earthquake Detector Accelerometer">
            <a:extLst>
              <a:ext uri="{FF2B5EF4-FFF2-40B4-BE49-F238E27FC236}">
                <a16:creationId xmlns:a16="http://schemas.microsoft.com/office/drawing/2014/main" id="{2FF79F4E-C1B6-4014-9DAA-85D439EAE9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1985" y="1027498"/>
            <a:ext cx="7440030" cy="37942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775EE7-F6CB-6A8C-2A69-2519486CE0D2}"/>
              </a:ext>
            </a:extLst>
          </p:cNvPr>
          <p:cNvSpPr txBox="1"/>
          <p:nvPr/>
        </p:nvSpPr>
        <p:spPr>
          <a:xfrm>
            <a:off x="762000" y="752045"/>
            <a:ext cx="4572000" cy="400110"/>
          </a:xfrm>
          <a:prstGeom prst="rect">
            <a:avLst/>
          </a:prstGeom>
          <a:noFill/>
        </p:spPr>
        <p:txBody>
          <a:bodyPr wrap="square">
            <a:spAutoFit/>
          </a:bodyPr>
          <a:lstStyle/>
          <a:p>
            <a:r>
              <a:rPr lang="en-IN" sz="2000" dirty="0">
                <a:solidFill>
                  <a:schemeClr val="bg1"/>
                </a:solidFill>
                <a:latin typeface="Algerian" panose="04020705040A02060702" pitchFamily="82" charset="0"/>
              </a:rPr>
              <a:t>BENEFITS</a:t>
            </a:r>
            <a:r>
              <a:rPr lang="en-IN" sz="1800" dirty="0">
                <a:solidFill>
                  <a:schemeClr val="bg1"/>
                </a:solidFill>
                <a:latin typeface="Algerian" panose="04020705040A02060702" pitchFamily="82" charset="0"/>
              </a:rPr>
              <a:t> :</a:t>
            </a:r>
            <a:r>
              <a:rPr lang="en-IN" sz="1800" u="sng" dirty="0">
                <a:solidFill>
                  <a:schemeClr val="bg1"/>
                </a:solidFill>
                <a:latin typeface="Algerian" panose="04020705040A02060702" pitchFamily="82" charset="0"/>
              </a:rPr>
              <a:t> </a:t>
            </a:r>
            <a:endParaRPr lang="en-IN" sz="1800" dirty="0">
              <a:solidFill>
                <a:schemeClr val="bg1"/>
              </a:solidFill>
              <a:latin typeface="Algerian" panose="04020705040A02060702" pitchFamily="82" charset="0"/>
            </a:endParaRPr>
          </a:p>
        </p:txBody>
      </p:sp>
      <p:sp>
        <p:nvSpPr>
          <p:cNvPr id="5" name="TextBox 4">
            <a:extLst>
              <a:ext uri="{FF2B5EF4-FFF2-40B4-BE49-F238E27FC236}">
                <a16:creationId xmlns:a16="http://schemas.microsoft.com/office/drawing/2014/main" id="{7A3109D5-96BA-DC46-8B82-6A6AC511FCE8}"/>
              </a:ext>
            </a:extLst>
          </p:cNvPr>
          <p:cNvSpPr txBox="1"/>
          <p:nvPr/>
        </p:nvSpPr>
        <p:spPr>
          <a:xfrm>
            <a:off x="2506133" y="1544710"/>
            <a:ext cx="5317066" cy="2308324"/>
          </a:xfrm>
          <a:prstGeom prst="rect">
            <a:avLst/>
          </a:prstGeom>
          <a:noFill/>
        </p:spPr>
        <p:txBody>
          <a:bodyPr wrap="square">
            <a:spAutoFit/>
          </a:bodyPr>
          <a:lstStyle/>
          <a:p>
            <a:pPr marL="285750" indent="-285750">
              <a:buFont typeface="Arial" panose="020B0604020202020204" pitchFamily="34" charset="0"/>
              <a:buChar char="•"/>
            </a:pPr>
            <a:r>
              <a:rPr lang="en-IN" sz="1800" dirty="0">
                <a:solidFill>
                  <a:schemeClr val="accent6">
                    <a:lumMod val="60000"/>
                    <a:lumOff val="40000"/>
                  </a:schemeClr>
                </a:solidFill>
              </a:rPr>
              <a:t>Improved Safety.</a:t>
            </a:r>
          </a:p>
          <a:p>
            <a:pPr marL="285750" indent="-285750">
              <a:buFont typeface="Arial" panose="020B0604020202020204" pitchFamily="34" charset="0"/>
              <a:buChar char="•"/>
            </a:pPr>
            <a:r>
              <a:rPr lang="en-IN" sz="1800" dirty="0">
                <a:solidFill>
                  <a:schemeClr val="accent6">
                    <a:lumMod val="60000"/>
                    <a:lumOff val="40000"/>
                  </a:schemeClr>
                </a:solidFill>
              </a:rPr>
              <a:t>Early Warning.</a:t>
            </a:r>
          </a:p>
          <a:p>
            <a:pPr marL="285750" indent="-285750">
              <a:buFont typeface="Arial" panose="020B0604020202020204" pitchFamily="34" charset="0"/>
              <a:buChar char="•"/>
            </a:pPr>
            <a:r>
              <a:rPr lang="en-IN" sz="1800" dirty="0">
                <a:solidFill>
                  <a:schemeClr val="accent6">
                    <a:lumMod val="60000"/>
                    <a:lumOff val="40000"/>
                  </a:schemeClr>
                </a:solidFill>
              </a:rPr>
              <a:t>Awareness and Preparedness.</a:t>
            </a:r>
          </a:p>
          <a:p>
            <a:pPr marL="285750" indent="-285750">
              <a:buFont typeface="Arial" panose="020B0604020202020204" pitchFamily="34" charset="0"/>
              <a:buChar char="•"/>
            </a:pPr>
            <a:r>
              <a:rPr lang="en-IN" sz="1800" dirty="0">
                <a:solidFill>
                  <a:schemeClr val="accent6">
                    <a:lumMod val="60000"/>
                    <a:lumOff val="40000"/>
                  </a:schemeClr>
                </a:solidFill>
              </a:rPr>
              <a:t>infrastructure and Asset Protection.</a:t>
            </a:r>
          </a:p>
          <a:p>
            <a:pPr marL="285750" indent="-285750">
              <a:buFont typeface="Arial" panose="020B0604020202020204" pitchFamily="34" charset="0"/>
              <a:buChar char="•"/>
            </a:pPr>
            <a:r>
              <a:rPr lang="en-IN" sz="1800" dirty="0">
                <a:solidFill>
                  <a:schemeClr val="accent6">
                    <a:lumMod val="60000"/>
                    <a:lumOff val="40000"/>
                  </a:schemeClr>
                </a:solidFill>
              </a:rPr>
              <a:t>Cost-Effective Solution.</a:t>
            </a:r>
          </a:p>
          <a:p>
            <a:pPr marL="285750" indent="-285750">
              <a:buFont typeface="Arial" panose="020B0604020202020204" pitchFamily="34" charset="0"/>
              <a:buChar char="•"/>
            </a:pPr>
            <a:r>
              <a:rPr lang="en-IN" sz="1800" dirty="0">
                <a:solidFill>
                  <a:schemeClr val="accent6">
                    <a:lumMod val="60000"/>
                    <a:lumOff val="40000"/>
                  </a:schemeClr>
                </a:solidFill>
              </a:rPr>
              <a:t>Real-Time Monitoring.</a:t>
            </a:r>
          </a:p>
          <a:p>
            <a:pPr marL="285750" indent="-285750">
              <a:buFont typeface="Arial" panose="020B0604020202020204" pitchFamily="34" charset="0"/>
              <a:buChar char="•"/>
            </a:pPr>
            <a:r>
              <a:rPr lang="en-IN" sz="1800" dirty="0">
                <a:solidFill>
                  <a:schemeClr val="accent6">
                    <a:lumMod val="60000"/>
                    <a:lumOff val="40000"/>
                  </a:schemeClr>
                </a:solidFill>
              </a:rPr>
              <a:t>Portability.</a:t>
            </a:r>
          </a:p>
          <a:p>
            <a:pPr marL="285750" indent="-285750">
              <a:buFont typeface="Arial" panose="020B0604020202020204" pitchFamily="34" charset="0"/>
              <a:buChar char="•"/>
            </a:pPr>
            <a:r>
              <a:rPr lang="en-IN" sz="1800" dirty="0">
                <a:solidFill>
                  <a:schemeClr val="accent6">
                    <a:lumMod val="60000"/>
                    <a:lumOff val="40000"/>
                  </a:schemeClr>
                </a:solidFill>
              </a:rPr>
              <a:t>Potential for Further Development</a:t>
            </a:r>
          </a:p>
        </p:txBody>
      </p:sp>
    </p:spTree>
    <p:extLst>
      <p:ext uri="{BB962C8B-B14F-4D97-AF65-F5344CB8AC3E}">
        <p14:creationId xmlns:p14="http://schemas.microsoft.com/office/powerpoint/2010/main" val="4272817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7C6273D-91DC-E0E0-300F-86BD2C1C59B6}"/>
              </a:ext>
            </a:extLst>
          </p:cNvPr>
          <p:cNvSpPr txBox="1"/>
          <p:nvPr/>
        </p:nvSpPr>
        <p:spPr>
          <a:xfrm>
            <a:off x="3132668" y="311779"/>
            <a:ext cx="4572000" cy="584775"/>
          </a:xfrm>
          <a:prstGeom prst="rect">
            <a:avLst/>
          </a:prstGeom>
          <a:noFill/>
        </p:spPr>
        <p:txBody>
          <a:bodyPr wrap="square">
            <a:spAutoFit/>
          </a:bodyPr>
          <a:lstStyle/>
          <a:p>
            <a:r>
              <a:rPr lang="en-IN" sz="3200" dirty="0">
                <a:solidFill>
                  <a:schemeClr val="bg1"/>
                </a:solidFill>
                <a:latin typeface="Algerian" panose="04020705040A02060702" pitchFamily="82" charset="0"/>
              </a:rPr>
              <a:t>Conclusion</a:t>
            </a:r>
          </a:p>
        </p:txBody>
      </p:sp>
      <p:sp>
        <p:nvSpPr>
          <p:cNvPr id="5" name="TextBox 4">
            <a:extLst>
              <a:ext uri="{FF2B5EF4-FFF2-40B4-BE49-F238E27FC236}">
                <a16:creationId xmlns:a16="http://schemas.microsoft.com/office/drawing/2014/main" id="{9749E17F-AF8B-A990-F961-6B0A9102A295}"/>
              </a:ext>
            </a:extLst>
          </p:cNvPr>
          <p:cNvSpPr txBox="1"/>
          <p:nvPr/>
        </p:nvSpPr>
        <p:spPr>
          <a:xfrm>
            <a:off x="1083733" y="1417588"/>
            <a:ext cx="7255933" cy="2308324"/>
          </a:xfrm>
          <a:prstGeom prst="rect">
            <a:avLst/>
          </a:prstGeom>
          <a:noFill/>
        </p:spPr>
        <p:txBody>
          <a:bodyPr wrap="square">
            <a:spAutoFit/>
          </a:bodyPr>
          <a:lstStyle/>
          <a:p>
            <a:pPr algn="just"/>
            <a:r>
              <a:rPr lang="en-US" sz="1800" cap="none" dirty="0">
                <a:solidFill>
                  <a:schemeClr val="accent6">
                    <a:lumMod val="60000"/>
                    <a:lumOff val="40000"/>
                  </a:schemeClr>
                </a:solidFill>
              </a:rPr>
              <a:t>The earthquake detector project successfully demonstrated a low-cost, efficient system for detecting seismic activity using an accelerometer, activating an alarm, and plotting real-time seismic data. By utilizing an accelerometer as the primary sensor, the system can detect even minor ground vibrations and determine when they surpass a predefined threshold, triggering an alert. This approach can serve as a preliminary warning system in earthquake-prone areas or as an educational tool to help understand earthquake mechanics</a:t>
            </a:r>
            <a:endParaRPr lang="en-IN" sz="1800" cap="none" dirty="0">
              <a:solidFill>
                <a:schemeClr val="accent6">
                  <a:lumMod val="60000"/>
                  <a:lumOff val="40000"/>
                </a:schemeClr>
              </a:solidFill>
            </a:endParaRPr>
          </a:p>
        </p:txBody>
      </p:sp>
    </p:spTree>
    <p:extLst>
      <p:ext uri="{BB962C8B-B14F-4D97-AF65-F5344CB8AC3E}">
        <p14:creationId xmlns:p14="http://schemas.microsoft.com/office/powerpoint/2010/main" val="1693066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a white background with the words thank you written in blue">
            <a:extLst>
              <a:ext uri="{FF2B5EF4-FFF2-40B4-BE49-F238E27FC236}">
                <a16:creationId xmlns:a16="http://schemas.microsoft.com/office/drawing/2014/main" id="{2C0B7F46-54D7-6C31-980E-CB4C62C1C5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47900" y="932608"/>
            <a:ext cx="4648200" cy="3481484"/>
          </a:xfrm>
          <a:prstGeom prst="rect">
            <a:avLst/>
          </a:prstGeom>
          <a:ln w="127000" cap="sq">
            <a:solidFill>
              <a:srgbClr val="000000"/>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7090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7"/>
          <p:cNvSpPr txBox="1">
            <a:spLocks noGrp="1"/>
          </p:cNvSpPr>
          <p:nvPr>
            <p:ph type="title"/>
          </p:nvPr>
        </p:nvSpPr>
        <p:spPr>
          <a:prstGeom prst="rect">
            <a:avLst/>
          </a:prstGeom>
          <a:solidFill>
            <a:srgbClr val="000000">
              <a:alpha val="67590"/>
            </a:srgbClr>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r>
              <a:rPr lang="en" dirty="0">
                <a:solidFill>
                  <a:schemeClr val="tx2">
                    <a:lumMod val="75000"/>
                  </a:schemeClr>
                </a:solidFill>
              </a:rPr>
              <a:t>INDEX</a:t>
            </a:r>
            <a:endParaRPr dirty="0">
              <a:solidFill>
                <a:schemeClr val="tx2">
                  <a:lumMod val="75000"/>
                </a:schemeClr>
              </a:solidFill>
            </a:endParaRPr>
          </a:p>
        </p:txBody>
      </p:sp>
      <p:graphicFrame>
        <p:nvGraphicFramePr>
          <p:cNvPr id="229" name="Google Shape;229;p37"/>
          <p:cNvGraphicFramePr/>
          <p:nvPr>
            <p:extLst>
              <p:ext uri="{D42A27DB-BD31-4B8C-83A1-F6EECF244321}">
                <p14:modId xmlns:p14="http://schemas.microsoft.com/office/powerpoint/2010/main" val="2188569604"/>
              </p:ext>
            </p:extLst>
          </p:nvPr>
        </p:nvGraphicFramePr>
        <p:xfrm>
          <a:off x="726950" y="1346462"/>
          <a:ext cx="7704000" cy="3257039"/>
        </p:xfrm>
        <a:graphic>
          <a:graphicData uri="http://schemas.openxmlformats.org/drawingml/2006/table">
            <a:tbl>
              <a:tblPr>
                <a:noFill/>
                <a:tableStyleId>{7FC54EF1-B38C-4D8E-9061-C90C6277E188}</a:tableStyleId>
              </a:tblPr>
              <a:tblGrid>
                <a:gridCol w="2391550">
                  <a:extLst>
                    <a:ext uri="{9D8B030D-6E8A-4147-A177-3AD203B41FA5}">
                      <a16:colId xmlns:a16="http://schemas.microsoft.com/office/drawing/2014/main" val="20000"/>
                    </a:ext>
                  </a:extLst>
                </a:gridCol>
                <a:gridCol w="5312450">
                  <a:extLst>
                    <a:ext uri="{9D8B030D-6E8A-4147-A177-3AD203B41FA5}">
                      <a16:colId xmlns:a16="http://schemas.microsoft.com/office/drawing/2014/main" val="20001"/>
                    </a:ext>
                  </a:extLst>
                </a:gridCol>
              </a:tblGrid>
              <a:tr h="410651">
                <a:tc>
                  <a:txBody>
                    <a:bodyPr/>
                    <a:lstStyle/>
                    <a:p>
                      <a:pPr marL="0" lvl="0" indent="0" algn="l" rtl="0">
                        <a:spcBef>
                          <a:spcPts val="0"/>
                        </a:spcBef>
                        <a:spcAft>
                          <a:spcPts val="0"/>
                        </a:spcAft>
                        <a:buNone/>
                      </a:pPr>
                      <a:endParaRPr sz="1100" dirty="0">
                        <a:solidFill>
                          <a:schemeClr val="dk1"/>
                        </a:solidFill>
                        <a:latin typeface="Staatliches"/>
                        <a:ea typeface="Staatliches"/>
                        <a:cs typeface="Staatliches"/>
                        <a:sym typeface="Staatliches"/>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tc>
                  <a:txBody>
                    <a:bodyPr/>
                    <a:lstStyle/>
                    <a:p>
                      <a:pPr marL="0" lvl="0" indent="0" algn="l" rtl="0">
                        <a:spcBef>
                          <a:spcPts val="0"/>
                        </a:spcBef>
                        <a:spcAft>
                          <a:spcPts val="1600"/>
                        </a:spcAft>
                        <a:buNone/>
                      </a:pPr>
                      <a:r>
                        <a:rPr lang="en" sz="1000" dirty="0">
                          <a:solidFill>
                            <a:schemeClr val="dk1"/>
                          </a:solidFill>
                          <a:latin typeface="Ubuntu"/>
                          <a:ea typeface="Ubuntu"/>
                          <a:cs typeface="Ubuntu"/>
                          <a:sym typeface="Ubuntu"/>
                        </a:rPr>
                        <a:t> </a:t>
                      </a:r>
                      <a:r>
                        <a:rPr lang="en" sz="1200" dirty="0">
                          <a:solidFill>
                            <a:schemeClr val="dk1"/>
                          </a:solidFill>
                          <a:latin typeface="Ubuntu"/>
                          <a:ea typeface="Ubuntu"/>
                          <a:cs typeface="Ubuntu"/>
                          <a:sym typeface="Ubuntu"/>
                        </a:rPr>
                        <a:t>INTRODUCTION  </a:t>
                      </a:r>
                      <a:endParaRPr sz="1600" dirty="0">
                        <a:solidFill>
                          <a:schemeClr val="dk1"/>
                        </a:solidFill>
                        <a:latin typeface="Ubuntu"/>
                        <a:ea typeface="Ubuntu"/>
                        <a:cs typeface="Ubuntu"/>
                        <a:sym typeface="Ubuntu"/>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extLst>
                  <a:ext uri="{0D108BD9-81ED-4DB2-BD59-A6C34878D82A}">
                    <a16:rowId xmlns:a16="http://schemas.microsoft.com/office/drawing/2014/main" val="10000"/>
                  </a:ext>
                </a:extLst>
              </a:tr>
              <a:tr h="519311">
                <a:tc>
                  <a:txBody>
                    <a:bodyPr/>
                    <a:lstStyle/>
                    <a:p>
                      <a:pPr marL="0" lvl="0" indent="0" algn="l" rtl="0">
                        <a:spcBef>
                          <a:spcPts val="0"/>
                        </a:spcBef>
                        <a:spcAft>
                          <a:spcPts val="0"/>
                        </a:spcAft>
                        <a:buNone/>
                      </a:pPr>
                      <a:endParaRPr sz="1100" dirty="0">
                        <a:solidFill>
                          <a:schemeClr val="dk1"/>
                        </a:solidFill>
                        <a:latin typeface="Staatliches"/>
                        <a:ea typeface="Staatliches"/>
                        <a:cs typeface="Staatliches"/>
                        <a:sym typeface="Staatliches"/>
                      </a:endParaRPr>
                    </a:p>
                  </a:txBody>
                  <a:tcPr marL="91425" marR="91425" marT="91425" marB="91425">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tc>
                  <a:txBody>
                    <a:bodyPr/>
                    <a:lstStyle/>
                    <a:p>
                      <a:pPr marL="0" marR="0" lvl="0" indent="0" algn="l" rtl="0">
                        <a:lnSpc>
                          <a:spcPct val="150000"/>
                        </a:lnSpc>
                        <a:spcBef>
                          <a:spcPts val="0"/>
                        </a:spcBef>
                        <a:spcAft>
                          <a:spcPts val="1600"/>
                        </a:spcAft>
                        <a:buNone/>
                      </a:pPr>
                      <a:r>
                        <a:rPr lang="en-IN" sz="1400" b="1" dirty="0">
                          <a:solidFill>
                            <a:schemeClr val="accent2"/>
                          </a:solidFill>
                        </a:rPr>
                        <a:t>Causes of Earthquake</a:t>
                      </a:r>
                      <a:r>
                        <a:rPr lang="en-IN" sz="1400" b="1" dirty="0"/>
                        <a:t>:</a:t>
                      </a:r>
                      <a:endParaRPr sz="1400" dirty="0">
                        <a:solidFill>
                          <a:schemeClr val="dk1"/>
                        </a:solidFill>
                        <a:latin typeface="Ubuntu"/>
                        <a:ea typeface="Ubuntu"/>
                        <a:cs typeface="Ubuntu"/>
                        <a:sym typeface="Ubuntu"/>
                      </a:endParaRPr>
                    </a:p>
                  </a:txBody>
                  <a:tcPr marL="91425" marR="91425" marT="91425" marB="91425">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extLst>
                  <a:ext uri="{0D108BD9-81ED-4DB2-BD59-A6C34878D82A}">
                    <a16:rowId xmlns:a16="http://schemas.microsoft.com/office/drawing/2014/main" val="10001"/>
                  </a:ext>
                </a:extLst>
              </a:tr>
              <a:tr h="513322">
                <a:tc>
                  <a:txBody>
                    <a:bodyPr/>
                    <a:lstStyle/>
                    <a:p>
                      <a:pPr marL="0" lvl="0" indent="0" algn="l" rtl="0">
                        <a:spcBef>
                          <a:spcPts val="0"/>
                        </a:spcBef>
                        <a:spcAft>
                          <a:spcPts val="0"/>
                        </a:spcAft>
                        <a:buNone/>
                      </a:pPr>
                      <a:endParaRPr sz="1100" dirty="0">
                        <a:solidFill>
                          <a:schemeClr val="dk1"/>
                        </a:solidFill>
                        <a:latin typeface="Staatliches"/>
                        <a:ea typeface="Staatliches"/>
                        <a:cs typeface="Staatliches"/>
                        <a:sym typeface="Staatliches"/>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tc>
                  <a:txBody>
                    <a:bodyPr/>
                    <a:lstStyle/>
                    <a:p>
                      <a:pPr marL="0" lvl="0" indent="0" algn="l" rtl="0">
                        <a:spcBef>
                          <a:spcPts val="0"/>
                        </a:spcBef>
                        <a:spcAft>
                          <a:spcPts val="1600"/>
                        </a:spcAft>
                        <a:buNone/>
                      </a:pPr>
                      <a:r>
                        <a:rPr lang="en-IN" sz="1800" dirty="0">
                          <a:solidFill>
                            <a:schemeClr val="accent2"/>
                          </a:solidFill>
                        </a:rPr>
                        <a:t>Hardware components</a:t>
                      </a:r>
                      <a:endParaRPr sz="1800" dirty="0">
                        <a:solidFill>
                          <a:schemeClr val="dk1"/>
                        </a:solidFill>
                        <a:latin typeface="Ubuntu"/>
                        <a:ea typeface="Ubuntu"/>
                        <a:cs typeface="Ubuntu"/>
                        <a:sym typeface="Ubuntu"/>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extLst>
                  <a:ext uri="{0D108BD9-81ED-4DB2-BD59-A6C34878D82A}">
                    <a16:rowId xmlns:a16="http://schemas.microsoft.com/office/drawing/2014/main" val="10002"/>
                  </a:ext>
                </a:extLst>
              </a:tr>
              <a:tr h="513322">
                <a:tc>
                  <a:txBody>
                    <a:bodyPr/>
                    <a:lstStyle/>
                    <a:p>
                      <a:pPr marL="0" lvl="0" indent="0" algn="l" rtl="0">
                        <a:spcBef>
                          <a:spcPts val="0"/>
                        </a:spcBef>
                        <a:spcAft>
                          <a:spcPts val="0"/>
                        </a:spcAft>
                        <a:buNone/>
                      </a:pPr>
                      <a:endParaRPr sz="1100" dirty="0">
                        <a:solidFill>
                          <a:schemeClr val="dk1"/>
                        </a:solidFill>
                        <a:latin typeface="Staatliches"/>
                        <a:ea typeface="Staatliches"/>
                        <a:cs typeface="Staatliches"/>
                        <a:sym typeface="Staatliches"/>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tc>
                  <a:txBody>
                    <a:bodyPr/>
                    <a:lstStyle/>
                    <a:p>
                      <a:pPr marL="0" lvl="0" indent="0" algn="l" rtl="0">
                        <a:spcBef>
                          <a:spcPts val="0"/>
                        </a:spcBef>
                        <a:spcAft>
                          <a:spcPts val="1600"/>
                        </a:spcAft>
                        <a:buNone/>
                        <a:tabLst/>
                      </a:pPr>
                      <a:r>
                        <a:rPr lang="en" sz="1800" dirty="0">
                          <a:solidFill>
                            <a:schemeClr val="dk1"/>
                          </a:solidFill>
                          <a:latin typeface="Ubuntu"/>
                          <a:ea typeface="Ubuntu"/>
                          <a:cs typeface="Ubuntu"/>
                          <a:sym typeface="Ubuntu"/>
                        </a:rPr>
                        <a:t>COMPONENT OVERVIEW </a:t>
                      </a:r>
                      <a:endParaRPr sz="1800" dirty="0">
                        <a:solidFill>
                          <a:schemeClr val="dk1"/>
                        </a:solidFill>
                        <a:latin typeface="Ubuntu"/>
                        <a:ea typeface="Ubuntu"/>
                        <a:cs typeface="Ubuntu"/>
                        <a:sym typeface="Ubuntu"/>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extLst>
                  <a:ext uri="{0D108BD9-81ED-4DB2-BD59-A6C34878D82A}">
                    <a16:rowId xmlns:a16="http://schemas.microsoft.com/office/drawing/2014/main" val="10003"/>
                  </a:ext>
                </a:extLst>
              </a:tr>
              <a:tr h="615993">
                <a:tc>
                  <a:txBody>
                    <a:bodyPr/>
                    <a:lstStyle/>
                    <a:p>
                      <a:pPr marL="0" lvl="0" indent="0" algn="l" rtl="0">
                        <a:spcBef>
                          <a:spcPts val="0"/>
                        </a:spcBef>
                        <a:spcAft>
                          <a:spcPts val="0"/>
                        </a:spcAft>
                        <a:buNone/>
                      </a:pPr>
                      <a:endParaRPr sz="1100" dirty="0">
                        <a:solidFill>
                          <a:schemeClr val="dk1"/>
                        </a:solidFill>
                        <a:latin typeface="Staatliches"/>
                        <a:ea typeface="Staatliches"/>
                        <a:cs typeface="Staatliches"/>
                        <a:sym typeface="Staatliches"/>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tc>
                  <a:txBody>
                    <a:bodyPr/>
                    <a:lstStyle/>
                    <a:p>
                      <a:pPr marL="0" lvl="0" indent="0" algn="l" rtl="0">
                        <a:spcBef>
                          <a:spcPts val="0"/>
                        </a:spcBef>
                        <a:spcAft>
                          <a:spcPts val="0"/>
                        </a:spcAft>
                        <a:buNone/>
                      </a:pPr>
                      <a:r>
                        <a:rPr lang="en-IN" sz="2400" dirty="0">
                          <a:solidFill>
                            <a:schemeClr val="dk1"/>
                          </a:solidFill>
                          <a:latin typeface="Ubuntu"/>
                          <a:ea typeface="Ubuntu"/>
                          <a:cs typeface="Ubuntu"/>
                          <a:sym typeface="Ubuntu"/>
                        </a:rPr>
                        <a:t>BENEFITS</a:t>
                      </a:r>
                      <a:endParaRPr sz="2400" dirty="0">
                        <a:solidFill>
                          <a:schemeClr val="dk1"/>
                        </a:solidFill>
                        <a:latin typeface="Ubuntu"/>
                        <a:ea typeface="Ubuntu"/>
                        <a:cs typeface="Ubuntu"/>
                        <a:sym typeface="Ubuntu"/>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rgbClr val="000000">
                        <a:alpha val="67590"/>
                      </a:srgbClr>
                    </a:solidFill>
                  </a:tcPr>
                </a:tc>
                <a:extLst>
                  <a:ext uri="{0D108BD9-81ED-4DB2-BD59-A6C34878D82A}">
                    <a16:rowId xmlns:a16="http://schemas.microsoft.com/office/drawing/2014/main" val="10004"/>
                  </a:ext>
                </a:extLst>
              </a:tr>
              <a:tr h="684440">
                <a:tc>
                  <a:txBody>
                    <a:bodyPr/>
                    <a:lstStyle/>
                    <a:p>
                      <a:pPr marL="0" lvl="0" indent="0" algn="l" rtl="0">
                        <a:spcBef>
                          <a:spcPts val="0"/>
                        </a:spcBef>
                        <a:spcAft>
                          <a:spcPts val="0"/>
                        </a:spcAft>
                        <a:buNone/>
                      </a:pPr>
                      <a:endParaRPr sz="1100" dirty="0">
                        <a:solidFill>
                          <a:schemeClr val="dk1"/>
                        </a:solidFill>
                        <a:latin typeface="Staatliches"/>
                        <a:ea typeface="Staatliches"/>
                        <a:cs typeface="Staatliches"/>
                        <a:sym typeface="Staatliches"/>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000000">
                        <a:alpha val="67590"/>
                      </a:srgbClr>
                    </a:solidFill>
                  </a:tcPr>
                </a:tc>
                <a:tc>
                  <a:txBody>
                    <a:bodyPr/>
                    <a:lstStyle/>
                    <a:p>
                      <a:pPr marL="0" lvl="0" indent="0" algn="l" rtl="0">
                        <a:spcBef>
                          <a:spcPts val="0"/>
                        </a:spcBef>
                        <a:spcAft>
                          <a:spcPts val="1600"/>
                        </a:spcAft>
                        <a:buNone/>
                      </a:pPr>
                      <a:r>
                        <a:rPr lang="en-IN" sz="2800" dirty="0">
                          <a:solidFill>
                            <a:schemeClr val="dk1"/>
                          </a:solidFill>
                          <a:latin typeface="Ubuntu"/>
                          <a:ea typeface="Ubuntu"/>
                          <a:cs typeface="Ubuntu"/>
                          <a:sym typeface="Ubuntu"/>
                        </a:rPr>
                        <a:t>CONCLUSION</a:t>
                      </a:r>
                      <a:endParaRPr sz="2800" dirty="0">
                        <a:solidFill>
                          <a:schemeClr val="dk1"/>
                        </a:solidFill>
                        <a:latin typeface="Ubuntu"/>
                        <a:ea typeface="Ubuntu"/>
                        <a:cs typeface="Ubuntu"/>
                        <a:sym typeface="Ubuntu"/>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000000">
                        <a:alpha val="67590"/>
                      </a:srgbClr>
                    </a:solidFill>
                  </a:tcPr>
                </a:tc>
                <a:extLst>
                  <a:ext uri="{0D108BD9-81ED-4DB2-BD59-A6C34878D82A}">
                    <a16:rowId xmlns:a16="http://schemas.microsoft.com/office/drawing/2014/main" val="10005"/>
                  </a:ext>
                </a:extLst>
              </a:tr>
            </a:tbl>
          </a:graphicData>
        </a:graphic>
      </p:graphicFrame>
      <p:sp>
        <p:nvSpPr>
          <p:cNvPr id="231" name="Google Shape;231;p37"/>
          <p:cNvSpPr txBox="1"/>
          <p:nvPr/>
        </p:nvSpPr>
        <p:spPr>
          <a:xfrm>
            <a:off x="1328413" y="4147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500" dirty="0">
              <a:solidFill>
                <a:schemeClr val="dk1"/>
              </a:solidFill>
              <a:latin typeface="Ubuntu"/>
              <a:ea typeface="Ubuntu"/>
              <a:cs typeface="Ubuntu"/>
              <a:sym typeface="Ubuntu"/>
            </a:endParaRPr>
          </a:p>
        </p:txBody>
      </p:sp>
      <p:sp>
        <p:nvSpPr>
          <p:cNvPr id="232" name="Google Shape;232;p37"/>
          <p:cNvSpPr txBox="1"/>
          <p:nvPr/>
        </p:nvSpPr>
        <p:spPr>
          <a:xfrm>
            <a:off x="4674650" y="4147800"/>
            <a:ext cx="328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600" b="1" dirty="0">
              <a:solidFill>
                <a:schemeClr val="dk1"/>
              </a:solidFill>
              <a:latin typeface="Ubuntu"/>
              <a:ea typeface="Ubuntu"/>
              <a:cs typeface="Ubuntu"/>
              <a:sym typeface="Ubuntu"/>
            </a:endParaRPr>
          </a:p>
        </p:txBody>
      </p:sp>
      <p:grpSp>
        <p:nvGrpSpPr>
          <p:cNvPr id="233" name="Google Shape;233;p37"/>
          <p:cNvGrpSpPr/>
          <p:nvPr/>
        </p:nvGrpSpPr>
        <p:grpSpPr>
          <a:xfrm>
            <a:off x="713150" y="1090100"/>
            <a:ext cx="7717800" cy="114325"/>
            <a:chOff x="208025" y="3106700"/>
            <a:chExt cx="7717800" cy="114325"/>
          </a:xfrm>
        </p:grpSpPr>
        <p:sp>
          <p:nvSpPr>
            <p:cNvPr id="234" name="Google Shape;234;p37"/>
            <p:cNvSpPr/>
            <p:nvPr/>
          </p:nvSpPr>
          <p:spPr>
            <a:xfrm>
              <a:off x="208025" y="3106725"/>
              <a:ext cx="7543500" cy="114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7"/>
            <p:cNvSpPr/>
            <p:nvPr/>
          </p:nvSpPr>
          <p:spPr>
            <a:xfrm>
              <a:off x="7814825" y="3106700"/>
              <a:ext cx="111000" cy="114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28"/>
                                        </p:tgtEl>
                                        <p:attrNameLst>
                                          <p:attrName>style.visibility</p:attrName>
                                        </p:attrNameLst>
                                      </p:cBhvr>
                                      <p:to>
                                        <p:strVal val="visible"/>
                                      </p:to>
                                    </p:set>
                                    <p:animEffect transition="in" filter="wipe(down)">
                                      <p:cBhvr>
                                        <p:cTn id="7" dur="500"/>
                                        <p:tgtEl>
                                          <p:spTgt spid="22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29"/>
                                        </p:tgtEl>
                                        <p:attrNameLst>
                                          <p:attrName>style.visibility</p:attrName>
                                        </p:attrNameLst>
                                      </p:cBhvr>
                                      <p:to>
                                        <p:strVal val="visible"/>
                                      </p:to>
                                    </p:set>
                                    <p:anim calcmode="lin" valueType="num">
                                      <p:cBhvr additive="base">
                                        <p:cTn id="12" dur="500" fill="hold"/>
                                        <p:tgtEl>
                                          <p:spTgt spid="229"/>
                                        </p:tgtEl>
                                        <p:attrNameLst>
                                          <p:attrName>ppt_x</p:attrName>
                                        </p:attrNameLst>
                                      </p:cBhvr>
                                      <p:tavLst>
                                        <p:tav tm="0">
                                          <p:val>
                                            <p:strVal val="#ppt_x"/>
                                          </p:val>
                                        </p:tav>
                                        <p:tav tm="100000">
                                          <p:val>
                                            <p:strVal val="#ppt_x"/>
                                          </p:val>
                                        </p:tav>
                                      </p:tavLst>
                                    </p:anim>
                                    <p:anim calcmode="lin" valueType="num">
                                      <p:cBhvr additive="base">
                                        <p:cTn id="13" dur="500" fill="hold"/>
                                        <p:tgtEl>
                                          <p:spTgt spid="2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C5907-D52A-09D8-06A4-943D11503A5B}"/>
              </a:ext>
            </a:extLst>
          </p:cNvPr>
          <p:cNvSpPr>
            <a:spLocks noGrp="1"/>
          </p:cNvSpPr>
          <p:nvPr>
            <p:ph type="title"/>
          </p:nvPr>
        </p:nvSpPr>
        <p:spPr/>
        <p:txBody>
          <a:bodyPr/>
          <a:lstStyle/>
          <a:p>
            <a:r>
              <a:rPr lang="en-IN" dirty="0">
                <a:solidFill>
                  <a:schemeClr val="accent2"/>
                </a:solidFill>
              </a:rPr>
              <a:t>introduction</a:t>
            </a:r>
            <a:endParaRPr lang="en-IN" dirty="0"/>
          </a:p>
        </p:txBody>
      </p:sp>
      <p:sp>
        <p:nvSpPr>
          <p:cNvPr id="4" name="TextBox 3">
            <a:extLst>
              <a:ext uri="{FF2B5EF4-FFF2-40B4-BE49-F238E27FC236}">
                <a16:creationId xmlns:a16="http://schemas.microsoft.com/office/drawing/2014/main" id="{1D13E936-9178-95F2-F363-472566C24A15}"/>
              </a:ext>
            </a:extLst>
          </p:cNvPr>
          <p:cNvSpPr txBox="1"/>
          <p:nvPr/>
        </p:nvSpPr>
        <p:spPr>
          <a:xfrm>
            <a:off x="1355154" y="1940634"/>
            <a:ext cx="6591573" cy="1815882"/>
          </a:xfrm>
          <a:prstGeom prst="rect">
            <a:avLst/>
          </a:prstGeom>
          <a:noFill/>
        </p:spPr>
        <p:txBody>
          <a:bodyPr wrap="square">
            <a:spAutoFit/>
          </a:bodyPr>
          <a:lstStyle/>
          <a:p>
            <a:pPr marL="0" indent="0" algn="just">
              <a:buNone/>
            </a:pPr>
            <a:r>
              <a:rPr lang="en-US" dirty="0">
                <a:solidFill>
                  <a:schemeClr val="accent1">
                    <a:lumMod val="95000"/>
                  </a:schemeClr>
                </a:solidFill>
                <a:latin typeface="Times New Roman" panose="02020603050405020304" pitchFamily="18" charset="0"/>
                <a:cs typeface="Times New Roman" panose="02020603050405020304" pitchFamily="18" charset="0"/>
              </a:rPr>
              <a:t>Earthquakes are sudden, rapid shaking of the Earth caused by the release of energy stored in rocks due to tectonic forces. This energy release happens along faults, and fractures in the Earth’s crust where rock sections move against each other. The severity of an earthquake is measured by </a:t>
            </a:r>
            <a:r>
              <a:rPr lang="en-US" b="1" i="1" dirty="0">
                <a:solidFill>
                  <a:schemeClr val="accent1">
                    <a:lumMod val="95000"/>
                  </a:schemeClr>
                </a:solidFill>
                <a:latin typeface="Times New Roman" panose="02020603050405020304" pitchFamily="18" charset="0"/>
                <a:cs typeface="Times New Roman" panose="02020603050405020304" pitchFamily="18" charset="0"/>
              </a:rPr>
              <a:t>magnitude</a:t>
            </a:r>
            <a:r>
              <a:rPr lang="en-US" dirty="0">
                <a:solidFill>
                  <a:schemeClr val="accent1">
                    <a:lumMod val="95000"/>
                  </a:schemeClr>
                </a:solidFill>
                <a:latin typeface="Times New Roman" panose="02020603050405020304" pitchFamily="18" charset="0"/>
                <a:cs typeface="Times New Roman" panose="02020603050405020304" pitchFamily="18" charset="0"/>
              </a:rPr>
              <a:t> and </a:t>
            </a:r>
            <a:r>
              <a:rPr lang="en-US" b="1" i="1" dirty="0">
                <a:solidFill>
                  <a:schemeClr val="accent1">
                    <a:lumMod val="95000"/>
                  </a:schemeClr>
                </a:solidFill>
                <a:latin typeface="Times New Roman" panose="02020603050405020304" pitchFamily="18" charset="0"/>
                <a:cs typeface="Times New Roman" panose="02020603050405020304" pitchFamily="18" charset="0"/>
              </a:rPr>
              <a:t>intensity</a:t>
            </a:r>
            <a:r>
              <a:rPr lang="en-US" dirty="0">
                <a:solidFill>
                  <a:schemeClr val="accent1">
                    <a:lumMod val="95000"/>
                  </a:schemeClr>
                </a:solidFill>
                <a:latin typeface="Times New Roman" panose="02020603050405020304" pitchFamily="18" charset="0"/>
                <a:cs typeface="Times New Roman" panose="02020603050405020304" pitchFamily="18" charset="0"/>
              </a:rPr>
              <a:t>; magnitude represents the </a:t>
            </a:r>
            <a:r>
              <a:rPr lang="en-US" b="1" i="1" dirty="0">
                <a:solidFill>
                  <a:schemeClr val="accent1">
                    <a:lumMod val="95000"/>
                  </a:schemeClr>
                </a:solidFill>
                <a:latin typeface="Times New Roman" panose="02020603050405020304" pitchFamily="18" charset="0"/>
                <a:cs typeface="Times New Roman" panose="02020603050405020304" pitchFamily="18" charset="0"/>
              </a:rPr>
              <a:t>energy released, </a:t>
            </a:r>
            <a:r>
              <a:rPr lang="en-US" dirty="0">
                <a:solidFill>
                  <a:schemeClr val="accent1">
                    <a:lumMod val="95000"/>
                  </a:schemeClr>
                </a:solidFill>
                <a:latin typeface="Times New Roman" panose="02020603050405020304" pitchFamily="18" charset="0"/>
                <a:cs typeface="Times New Roman" panose="02020603050405020304" pitchFamily="18" charset="0"/>
              </a:rPr>
              <a:t>while</a:t>
            </a:r>
            <a:r>
              <a:rPr lang="en-US" b="1" i="1" dirty="0">
                <a:solidFill>
                  <a:schemeClr val="accent1">
                    <a:lumMod val="95000"/>
                  </a:schemeClr>
                </a:solidFill>
                <a:latin typeface="Times New Roman" panose="02020603050405020304" pitchFamily="18" charset="0"/>
                <a:cs typeface="Times New Roman" panose="02020603050405020304" pitchFamily="18" charset="0"/>
              </a:rPr>
              <a:t> intensity </a:t>
            </a:r>
            <a:r>
              <a:rPr lang="en-US" dirty="0">
                <a:solidFill>
                  <a:schemeClr val="accent1">
                    <a:lumMod val="95000"/>
                  </a:schemeClr>
                </a:solidFill>
                <a:latin typeface="Times New Roman" panose="02020603050405020304" pitchFamily="18" charset="0"/>
                <a:cs typeface="Times New Roman" panose="02020603050405020304" pitchFamily="18" charset="0"/>
              </a:rPr>
              <a:t>describes the earthquake's effects on the Earth's surface and human structures.</a:t>
            </a:r>
          </a:p>
          <a:p>
            <a:pPr marL="0" indent="0" algn="just">
              <a:buNone/>
            </a:pPr>
            <a:r>
              <a:rPr lang="en-US" dirty="0">
                <a:solidFill>
                  <a:schemeClr val="accent1">
                    <a:lumMod val="95000"/>
                  </a:schemeClr>
                </a:solidFill>
                <a:latin typeface="Times New Roman" panose="02020603050405020304" pitchFamily="18" charset="0"/>
                <a:cs typeface="Times New Roman" panose="02020603050405020304" pitchFamily="18" charset="0"/>
              </a:rPr>
              <a:t>Earthquakes are natural phenomena with destructive potential, but through preparedness, strong infrastructure, and timely response, societies can reduce their impact.</a:t>
            </a:r>
          </a:p>
        </p:txBody>
      </p:sp>
    </p:spTree>
    <p:extLst>
      <p:ext uri="{BB962C8B-B14F-4D97-AF65-F5344CB8AC3E}">
        <p14:creationId xmlns:p14="http://schemas.microsoft.com/office/powerpoint/2010/main" val="2878093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arn(inVertic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9A7E6-8F15-4B53-4214-2F3B319104D6}"/>
              </a:ext>
            </a:extLst>
          </p:cNvPr>
          <p:cNvSpPr>
            <a:spLocks noGrp="1"/>
          </p:cNvSpPr>
          <p:nvPr>
            <p:ph type="title"/>
          </p:nvPr>
        </p:nvSpPr>
        <p:spPr/>
        <p:txBody>
          <a:bodyPr/>
          <a:lstStyle/>
          <a:p>
            <a:r>
              <a:rPr lang="en-IN" b="1" dirty="0">
                <a:solidFill>
                  <a:schemeClr val="accent2"/>
                </a:solidFill>
              </a:rPr>
              <a:t>Causes of Earthquake</a:t>
            </a:r>
            <a:endParaRPr lang="en-IN" dirty="0"/>
          </a:p>
        </p:txBody>
      </p:sp>
      <p:sp>
        <p:nvSpPr>
          <p:cNvPr id="5" name="TextBox 4">
            <a:extLst>
              <a:ext uri="{FF2B5EF4-FFF2-40B4-BE49-F238E27FC236}">
                <a16:creationId xmlns:a16="http://schemas.microsoft.com/office/drawing/2014/main" id="{81521664-D8E5-9A4A-E042-924E340D2381}"/>
              </a:ext>
            </a:extLst>
          </p:cNvPr>
          <p:cNvSpPr txBox="1"/>
          <p:nvPr/>
        </p:nvSpPr>
        <p:spPr>
          <a:xfrm>
            <a:off x="893644" y="1495200"/>
            <a:ext cx="4572000" cy="307777"/>
          </a:xfrm>
          <a:prstGeom prst="rect">
            <a:avLst/>
          </a:prstGeom>
          <a:noFill/>
        </p:spPr>
        <p:txBody>
          <a:bodyPr wrap="square">
            <a:spAutoFit/>
          </a:bodyPr>
          <a:lstStyle/>
          <a:p>
            <a:r>
              <a:rPr lang="en-US" b="1" dirty="0">
                <a:solidFill>
                  <a:schemeClr val="bg2">
                    <a:lumMod val="40000"/>
                    <a:lumOff val="60000"/>
                  </a:schemeClr>
                </a:solidFill>
              </a:rPr>
              <a:t>Tectonic Plate Movement</a:t>
            </a:r>
            <a:r>
              <a:rPr lang="en-US" dirty="0">
                <a:solidFill>
                  <a:schemeClr val="bg2">
                    <a:lumMod val="40000"/>
                    <a:lumOff val="60000"/>
                  </a:schemeClr>
                </a:solidFill>
              </a:rPr>
              <a:t>:</a:t>
            </a:r>
            <a:endParaRPr lang="en-IN" dirty="0">
              <a:solidFill>
                <a:schemeClr val="bg2">
                  <a:lumMod val="40000"/>
                  <a:lumOff val="60000"/>
                </a:schemeClr>
              </a:solidFill>
            </a:endParaRPr>
          </a:p>
        </p:txBody>
      </p:sp>
      <p:sp>
        <p:nvSpPr>
          <p:cNvPr id="7" name="TextBox 6">
            <a:extLst>
              <a:ext uri="{FF2B5EF4-FFF2-40B4-BE49-F238E27FC236}">
                <a16:creationId xmlns:a16="http://schemas.microsoft.com/office/drawing/2014/main" id="{8FC18B47-5F69-D8B3-CC1E-EBFD28946C63}"/>
              </a:ext>
            </a:extLst>
          </p:cNvPr>
          <p:cNvSpPr txBox="1"/>
          <p:nvPr/>
        </p:nvSpPr>
        <p:spPr>
          <a:xfrm>
            <a:off x="720000" y="1802977"/>
            <a:ext cx="2700777" cy="2862322"/>
          </a:xfrm>
          <a:prstGeom prst="rect">
            <a:avLst/>
          </a:prstGeom>
          <a:noFill/>
        </p:spPr>
        <p:txBody>
          <a:bodyPr wrap="square">
            <a:spAutoFit/>
          </a:bodyPr>
          <a:lstStyle/>
          <a:p>
            <a:pPr algn="just">
              <a:buFont typeface="Arial" panose="020B0604020202020204" pitchFamily="34" charset="0"/>
              <a:buChar char="•"/>
            </a:pPr>
            <a:r>
              <a:rPr lang="en-US" sz="1200" b="1" dirty="0">
                <a:solidFill>
                  <a:schemeClr val="accent2">
                    <a:lumMod val="95000"/>
                  </a:schemeClr>
                </a:solidFill>
              </a:rPr>
              <a:t>Plate Boundaries</a:t>
            </a:r>
            <a:r>
              <a:rPr lang="en-US" sz="1200" dirty="0">
                <a:solidFill>
                  <a:schemeClr val="accent2">
                    <a:lumMod val="95000"/>
                  </a:schemeClr>
                </a:solidFill>
              </a:rPr>
              <a:t>: The Earth's crust is divided into several large and small tectonic plates. These plates can interact with each other at their boundaries, leading to various types of earthquakes. </a:t>
            </a:r>
          </a:p>
          <a:p>
            <a:pPr algn="just">
              <a:buFont typeface="Arial" panose="020B0604020202020204" pitchFamily="34" charset="0"/>
              <a:buChar char="•"/>
            </a:pPr>
            <a:r>
              <a:rPr lang="en-US" sz="1200" b="1" dirty="0">
                <a:solidFill>
                  <a:schemeClr val="accent2">
                    <a:lumMod val="95000"/>
                  </a:schemeClr>
                </a:solidFill>
              </a:rPr>
              <a:t>Convergent Boundaries</a:t>
            </a:r>
            <a:r>
              <a:rPr lang="en-US" sz="1200" dirty="0">
                <a:solidFill>
                  <a:schemeClr val="accent2">
                    <a:lumMod val="95000"/>
                  </a:schemeClr>
                </a:solidFill>
              </a:rPr>
              <a:t>: Plates move toward each other, causing one plate to be forced beneath another (subduction). This can lead to powerful earthquakes.</a:t>
            </a:r>
          </a:p>
          <a:p>
            <a:pPr algn="just">
              <a:buFont typeface="Arial" panose="020B0604020202020204" pitchFamily="34" charset="0"/>
              <a:buChar char="•"/>
            </a:pPr>
            <a:r>
              <a:rPr lang="en-US" sz="1200" b="1" dirty="0">
                <a:solidFill>
                  <a:schemeClr val="accent2">
                    <a:lumMod val="95000"/>
                  </a:schemeClr>
                </a:solidFill>
              </a:rPr>
              <a:t>Divergent Boundaries</a:t>
            </a:r>
            <a:r>
              <a:rPr lang="en-US" sz="1200" dirty="0">
                <a:solidFill>
                  <a:schemeClr val="accent2">
                    <a:lumMod val="95000"/>
                  </a:schemeClr>
                </a:solidFill>
              </a:rPr>
              <a:t>: Plates move apart, allowing magma to rise and create new crust. Earthquakes can occur here as the crust fractures.</a:t>
            </a:r>
          </a:p>
        </p:txBody>
      </p:sp>
      <p:pic>
        <p:nvPicPr>
          <p:cNvPr id="2050" name="Picture 2" descr="Climate Change Earth GIF by PBS Digital Studios">
            <a:extLst>
              <a:ext uri="{FF2B5EF4-FFF2-40B4-BE49-F238E27FC236}">
                <a16:creationId xmlns:a16="http://schemas.microsoft.com/office/drawing/2014/main" id="{920AD6CA-9506-52C5-FB56-8655176546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6400" y="1649088"/>
            <a:ext cx="4572000"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930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2050"/>
                                        </p:tgtEl>
                                        <p:attrNameLst>
                                          <p:attrName>style.visibility</p:attrName>
                                        </p:attrNameLst>
                                      </p:cBhvr>
                                      <p:to>
                                        <p:strVal val="visible"/>
                                      </p:to>
                                    </p:set>
                                    <p:animEffect transition="in" filter="fade">
                                      <p:cBhvr>
                                        <p:cTn id="15" dur="1000"/>
                                        <p:tgtEl>
                                          <p:spTgt spid="2050"/>
                                        </p:tgtEl>
                                      </p:cBhvr>
                                    </p:animEffect>
                                    <p:anim calcmode="lin" valueType="num">
                                      <p:cBhvr>
                                        <p:cTn id="16" dur="1000" fill="hold"/>
                                        <p:tgtEl>
                                          <p:spTgt spid="2050"/>
                                        </p:tgtEl>
                                        <p:attrNameLst>
                                          <p:attrName>ppt_x</p:attrName>
                                        </p:attrNameLst>
                                      </p:cBhvr>
                                      <p:tavLst>
                                        <p:tav tm="0">
                                          <p:val>
                                            <p:strVal val="#ppt_x"/>
                                          </p:val>
                                        </p:tav>
                                        <p:tav tm="100000">
                                          <p:val>
                                            <p:strVal val="#ppt_x"/>
                                          </p:val>
                                        </p:tav>
                                      </p:tavLst>
                                    </p:anim>
                                    <p:anim calcmode="lin" valueType="num">
                                      <p:cBhvr>
                                        <p:cTn id="17"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000"/>
                                        <p:tgtEl>
                                          <p:spTgt spid="7"/>
                                        </p:tgtEl>
                                      </p:cBhvr>
                                    </p:animEffect>
                                    <p:anim calcmode="lin" valueType="num">
                                      <p:cBhvr>
                                        <p:cTn id="27" dur="1000" fill="hold"/>
                                        <p:tgtEl>
                                          <p:spTgt spid="7"/>
                                        </p:tgtEl>
                                        <p:attrNameLst>
                                          <p:attrName>ppt_x</p:attrName>
                                        </p:attrNameLst>
                                      </p:cBhvr>
                                      <p:tavLst>
                                        <p:tav tm="0">
                                          <p:val>
                                            <p:strVal val="#ppt_x"/>
                                          </p:val>
                                        </p:tav>
                                        <p:tav tm="100000">
                                          <p:val>
                                            <p:strVal val="#ppt_x"/>
                                          </p:val>
                                        </p:tav>
                                      </p:tavLst>
                                    </p:anim>
                                    <p:anim calcmode="lin" valueType="num">
                                      <p:cBhvr>
                                        <p:cTn id="2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C639E-E5C7-226C-7272-D3F344A60C21}"/>
              </a:ext>
            </a:extLst>
          </p:cNvPr>
          <p:cNvSpPr>
            <a:spLocks noGrp="1"/>
          </p:cNvSpPr>
          <p:nvPr>
            <p:ph type="title"/>
          </p:nvPr>
        </p:nvSpPr>
        <p:spPr>
          <a:xfrm>
            <a:off x="660733" y="413000"/>
            <a:ext cx="7704000" cy="477600"/>
          </a:xfrm>
        </p:spPr>
        <p:txBody>
          <a:bodyPr/>
          <a:lstStyle/>
          <a:p>
            <a:r>
              <a:rPr lang="en-US" b="1" dirty="0">
                <a:solidFill>
                  <a:schemeClr val="accent1"/>
                </a:solidFill>
              </a:rPr>
              <a:t>Volcanic Activity</a:t>
            </a:r>
            <a:endParaRPr lang="en-IN" dirty="0"/>
          </a:p>
        </p:txBody>
      </p:sp>
      <p:sp>
        <p:nvSpPr>
          <p:cNvPr id="8" name="Rectangle 5">
            <a:extLst>
              <a:ext uri="{FF2B5EF4-FFF2-40B4-BE49-F238E27FC236}">
                <a16:creationId xmlns:a16="http://schemas.microsoft.com/office/drawing/2014/main" id="{26BAC7CE-47CF-51F9-69B0-C16EFB43E02C}"/>
              </a:ext>
            </a:extLst>
          </p:cNvPr>
          <p:cNvSpPr>
            <a:spLocks noChangeArrowheads="1"/>
          </p:cNvSpPr>
          <p:nvPr/>
        </p:nvSpPr>
        <p:spPr bwMode="auto">
          <a:xfrm>
            <a:off x="660733" y="1268798"/>
            <a:ext cx="2785201"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Volcanic</a:t>
            </a:r>
            <a:r>
              <a:rPr lang="en-US" altLang="en-US" sz="1800" b="1" dirty="0">
                <a:solidFill>
                  <a:schemeClr val="tx1"/>
                </a:solidFill>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Earthquakes</a:t>
            </a:r>
            <a:r>
              <a:rPr kumimoji="0" lang="en-US" altLang="en-US" sz="1800" b="0" i="0" u="none" strike="noStrike" cap="none" normalizeH="0" baseline="0" dirty="0">
                <a:ln>
                  <a:noFill/>
                </a:ln>
                <a:solidFill>
                  <a:schemeClr val="tx1"/>
                </a:solidFill>
                <a:effectLst/>
                <a:latin typeface="Arial" panose="020B0604020202020204" pitchFamily="34" charset="0"/>
              </a:rPr>
              <a:t>: Caused by the movement of magma underground. These can occur before, during, and after an eruption.</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Tectonic Earthquakes</a:t>
            </a:r>
            <a:r>
              <a:rPr kumimoji="0" lang="en-US" altLang="en-US" sz="1800" b="0" i="0" u="none" strike="noStrike" cap="none" normalizeH="0" baseline="0" dirty="0">
                <a:ln>
                  <a:noFill/>
                </a:ln>
                <a:solidFill>
                  <a:schemeClr val="tx1"/>
                </a:solidFill>
                <a:effectLst/>
                <a:latin typeface="Arial" panose="020B0604020202020204" pitchFamily="34" charset="0"/>
              </a:rPr>
              <a:t>: Generally, occur due to the movement of tectonic plates, and can also trigger </a:t>
            </a:r>
            <a:r>
              <a:rPr kumimoji="0" lang="en-US" altLang="en-US" sz="1800" b="0" i="0" u="none" strike="noStrike" cap="none" normalizeH="0" dirty="0">
                <a:ln>
                  <a:noFill/>
                </a:ln>
                <a:solidFill>
                  <a:schemeClr val="tx1"/>
                </a:solidFill>
                <a:effectLst/>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volcanic eruptions. </a:t>
            </a:r>
          </a:p>
        </p:txBody>
      </p:sp>
      <p:pic>
        <p:nvPicPr>
          <p:cNvPr id="9" name="Picture 8">
            <a:extLst>
              <a:ext uri="{FF2B5EF4-FFF2-40B4-BE49-F238E27FC236}">
                <a16:creationId xmlns:a16="http://schemas.microsoft.com/office/drawing/2014/main" id="{2BB405D0-6EDC-044D-101F-C2B0BB7BC6B6}"/>
              </a:ext>
            </a:extLst>
          </p:cNvPr>
          <p:cNvPicPr>
            <a:picLocks noChangeAspect="1"/>
          </p:cNvPicPr>
          <p:nvPr/>
        </p:nvPicPr>
        <p:blipFill>
          <a:blip r:embed="rId2"/>
          <a:stretch>
            <a:fillRect/>
          </a:stretch>
        </p:blipFill>
        <p:spPr>
          <a:xfrm>
            <a:off x="4895187" y="1034222"/>
            <a:ext cx="3846255" cy="3999233"/>
          </a:xfrm>
          <a:prstGeom prst="rect">
            <a:avLst/>
          </a:prstGeom>
        </p:spPr>
      </p:pic>
    </p:spTree>
    <p:extLst>
      <p:ext uri="{BB962C8B-B14F-4D97-AF65-F5344CB8AC3E}">
        <p14:creationId xmlns:p14="http://schemas.microsoft.com/office/powerpoint/2010/main" val="262824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6CEEE-0C37-C8D6-B826-76B47FC00244}"/>
              </a:ext>
            </a:extLst>
          </p:cNvPr>
          <p:cNvSpPr>
            <a:spLocks noGrp="1"/>
          </p:cNvSpPr>
          <p:nvPr>
            <p:ph type="title"/>
          </p:nvPr>
        </p:nvSpPr>
        <p:spPr/>
        <p:txBody>
          <a:bodyPr/>
          <a:lstStyle/>
          <a:p>
            <a:r>
              <a:rPr lang="en-US" b="1" dirty="0">
                <a:solidFill>
                  <a:schemeClr val="accent1"/>
                </a:solidFill>
              </a:rPr>
              <a:t>Human activity</a:t>
            </a:r>
            <a:br>
              <a:rPr lang="en-IN" dirty="0"/>
            </a:br>
            <a:endParaRPr lang="en-IN" dirty="0"/>
          </a:p>
        </p:txBody>
      </p:sp>
      <p:pic>
        <p:nvPicPr>
          <p:cNvPr id="3" name="Picture 2">
            <a:extLst>
              <a:ext uri="{FF2B5EF4-FFF2-40B4-BE49-F238E27FC236}">
                <a16:creationId xmlns:a16="http://schemas.microsoft.com/office/drawing/2014/main" id="{DF5F506D-735A-77C8-906E-D5A7A7B8B6C9}"/>
              </a:ext>
            </a:extLst>
          </p:cNvPr>
          <p:cNvPicPr>
            <a:picLocks noChangeAspect="1"/>
          </p:cNvPicPr>
          <p:nvPr/>
        </p:nvPicPr>
        <p:blipFill>
          <a:blip r:embed="rId2"/>
          <a:stretch>
            <a:fillRect/>
          </a:stretch>
        </p:blipFill>
        <p:spPr>
          <a:xfrm flipH="1">
            <a:off x="5285088" y="2047775"/>
            <a:ext cx="3010655" cy="2030442"/>
          </a:xfrm>
          <a:prstGeom prst="rect">
            <a:avLst/>
          </a:prstGeom>
        </p:spPr>
      </p:pic>
      <p:sp>
        <p:nvSpPr>
          <p:cNvPr id="5" name="TextBox 4">
            <a:extLst>
              <a:ext uri="{FF2B5EF4-FFF2-40B4-BE49-F238E27FC236}">
                <a16:creationId xmlns:a16="http://schemas.microsoft.com/office/drawing/2014/main" id="{75978EBA-803F-42B5-AE6C-5A1B5444991D}"/>
              </a:ext>
            </a:extLst>
          </p:cNvPr>
          <p:cNvSpPr txBox="1"/>
          <p:nvPr/>
        </p:nvSpPr>
        <p:spPr>
          <a:xfrm>
            <a:off x="956733" y="2021217"/>
            <a:ext cx="2379133" cy="1815882"/>
          </a:xfrm>
          <a:prstGeom prst="rect">
            <a:avLst/>
          </a:prstGeom>
          <a:noFill/>
        </p:spPr>
        <p:txBody>
          <a:bodyPr wrap="square">
            <a:spAutoFit/>
          </a:bodyPr>
          <a:lstStyle/>
          <a:p>
            <a:pPr algn="just"/>
            <a:r>
              <a:rPr lang="en-US" sz="1400" dirty="0">
                <a:solidFill>
                  <a:schemeClr val="accent3">
                    <a:lumMod val="95000"/>
                  </a:schemeClr>
                </a:solidFill>
              </a:rPr>
              <a:t>Some human activities, like mining, reservoir-induced seismicity (caused by large reservoirs behind dams), and hydraulic fracturing (fracking), can induce minor earthquakes, sometimes resulting in damage.</a:t>
            </a:r>
            <a:endParaRPr lang="en-IN" sz="1400" dirty="0">
              <a:solidFill>
                <a:schemeClr val="accent3">
                  <a:lumMod val="95000"/>
                </a:schemeClr>
              </a:solidFill>
            </a:endParaRPr>
          </a:p>
        </p:txBody>
      </p:sp>
    </p:spTree>
    <p:extLst>
      <p:ext uri="{BB962C8B-B14F-4D97-AF65-F5344CB8AC3E}">
        <p14:creationId xmlns:p14="http://schemas.microsoft.com/office/powerpoint/2010/main" val="3538409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EFB6378-EA7C-C1BC-BEF1-78B3C24A6492}"/>
              </a:ext>
            </a:extLst>
          </p:cNvPr>
          <p:cNvSpPr/>
          <p:nvPr/>
        </p:nvSpPr>
        <p:spPr>
          <a:xfrm>
            <a:off x="1100668" y="461200"/>
            <a:ext cx="7205134" cy="474133"/>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dirty="0">
              <a:ln w="0"/>
              <a:solidFill>
                <a:schemeClr val="accent1"/>
              </a:solidFill>
              <a:effectLst>
                <a:outerShdw blurRad="38100" dist="25400" dir="5400000" algn="ctr" rotWithShape="0">
                  <a:srgbClr val="6E747A">
                    <a:alpha val="43000"/>
                  </a:srgbClr>
                </a:outerShdw>
              </a:effectLst>
            </a:endParaRPr>
          </a:p>
        </p:txBody>
      </p:sp>
      <p:sp>
        <p:nvSpPr>
          <p:cNvPr id="3" name="TextBox 2">
            <a:extLst>
              <a:ext uri="{FF2B5EF4-FFF2-40B4-BE49-F238E27FC236}">
                <a16:creationId xmlns:a16="http://schemas.microsoft.com/office/drawing/2014/main" id="{C03CC4D1-CFF2-3357-F803-14630ACB7796}"/>
              </a:ext>
            </a:extLst>
          </p:cNvPr>
          <p:cNvSpPr txBox="1"/>
          <p:nvPr/>
        </p:nvSpPr>
        <p:spPr>
          <a:xfrm>
            <a:off x="965198" y="461200"/>
            <a:ext cx="7078134" cy="461665"/>
          </a:xfrm>
          <a:prstGeom prst="rect">
            <a:avLst/>
          </a:prstGeom>
          <a:noFill/>
        </p:spPr>
        <p:txBody>
          <a:bodyPr wrap="square" rtlCol="0">
            <a:spAutoFit/>
          </a:bodyPr>
          <a:lstStyle/>
          <a:p>
            <a:pPr algn="ctr"/>
            <a:r>
              <a:rPr lang="en-US" sz="2400" b="1" dirty="0">
                <a:solidFill>
                  <a:schemeClr val="bg2">
                    <a:lumMod val="75000"/>
                  </a:schemeClr>
                </a:solidFill>
              </a:rPr>
              <a:t>Aim &amp; Objectives</a:t>
            </a:r>
            <a:endParaRPr lang="en-IN" sz="2400" dirty="0">
              <a:solidFill>
                <a:schemeClr val="bg2">
                  <a:lumMod val="75000"/>
                </a:schemeClr>
              </a:solidFill>
            </a:endParaRPr>
          </a:p>
        </p:txBody>
      </p:sp>
      <p:sp>
        <p:nvSpPr>
          <p:cNvPr id="5" name="TextBox 4">
            <a:extLst>
              <a:ext uri="{FF2B5EF4-FFF2-40B4-BE49-F238E27FC236}">
                <a16:creationId xmlns:a16="http://schemas.microsoft.com/office/drawing/2014/main" id="{8174ECE0-378A-9A2F-9B12-A7EFFA0414FC}"/>
              </a:ext>
            </a:extLst>
          </p:cNvPr>
          <p:cNvSpPr txBox="1"/>
          <p:nvPr/>
        </p:nvSpPr>
        <p:spPr>
          <a:xfrm>
            <a:off x="1032933" y="1557868"/>
            <a:ext cx="7078133" cy="2831544"/>
          </a:xfrm>
          <a:prstGeom prst="rect">
            <a:avLst/>
          </a:prstGeom>
          <a:noFill/>
        </p:spPr>
        <p:txBody>
          <a:bodyPr wrap="square">
            <a:spAutoFit/>
          </a:bodyPr>
          <a:lstStyle/>
          <a:p>
            <a:r>
              <a:rPr lang="en-US" sz="1600" b="1" dirty="0">
                <a:solidFill>
                  <a:schemeClr val="accent1"/>
                </a:solidFill>
              </a:rPr>
              <a:t>Aim</a:t>
            </a:r>
            <a:r>
              <a:rPr lang="en-US" sz="1600" dirty="0">
                <a:solidFill>
                  <a:schemeClr val="accent1"/>
                </a:solidFill>
              </a:rPr>
              <a:t>: </a:t>
            </a:r>
            <a:r>
              <a:rPr lang="en-US" sz="1800" dirty="0">
                <a:solidFill>
                  <a:schemeClr val="tx2">
                    <a:lumMod val="60000"/>
                    <a:lumOff val="40000"/>
                  </a:schemeClr>
                </a:solidFill>
              </a:rPr>
              <a:t>To design and build a device that detects seismic activity, triggers an alarm, and plots the seismic data.</a:t>
            </a:r>
          </a:p>
          <a:p>
            <a:r>
              <a:rPr lang="en-US" sz="1600" b="1" dirty="0">
                <a:solidFill>
                  <a:schemeClr val="accent1"/>
                </a:solidFill>
              </a:rPr>
              <a:t>Objectives</a:t>
            </a:r>
            <a:r>
              <a:rPr lang="en-US" sz="1600" dirty="0">
                <a:solidFill>
                  <a:schemeClr val="accent1"/>
                </a:solidFill>
              </a:rPr>
              <a:t>:</a:t>
            </a:r>
          </a:p>
          <a:p>
            <a:pPr marL="742950" lvl="1" indent="-285750">
              <a:buFont typeface="Arial" panose="020B0604020202020204" pitchFamily="34" charset="0"/>
              <a:buChar char="•"/>
            </a:pPr>
            <a:r>
              <a:rPr lang="en-US" sz="1800" dirty="0"/>
              <a:t> </a:t>
            </a:r>
            <a:r>
              <a:rPr lang="en-US" sz="1800" dirty="0">
                <a:solidFill>
                  <a:schemeClr val="tx2">
                    <a:lumMod val="60000"/>
                    <a:lumOff val="40000"/>
                  </a:schemeClr>
                </a:solidFill>
              </a:rPr>
              <a:t>To Detect early tremors indicating seismic activity.</a:t>
            </a:r>
          </a:p>
          <a:p>
            <a:pPr marL="285750" lvl="1" indent="-285750">
              <a:buFont typeface="Arial" panose="020B0604020202020204" pitchFamily="34" charset="0"/>
              <a:buChar char="•"/>
            </a:pPr>
            <a:r>
              <a:rPr lang="en-US" sz="1800" dirty="0">
                <a:solidFill>
                  <a:schemeClr val="tx2">
                    <a:lumMod val="60000"/>
                    <a:lumOff val="40000"/>
                  </a:schemeClr>
                </a:solidFill>
              </a:rPr>
              <a:t> Real-time monitoring by Utilizing the </a:t>
            </a:r>
            <a:r>
              <a:rPr lang="en-US" sz="1800" b="1" i="1" dirty="0">
                <a:solidFill>
                  <a:schemeClr val="tx2">
                    <a:lumMod val="60000"/>
                    <a:lumOff val="40000"/>
                  </a:schemeClr>
                </a:solidFill>
              </a:rPr>
              <a:t>ADXL335</a:t>
            </a:r>
            <a:r>
              <a:rPr lang="en-US" sz="1800" dirty="0">
                <a:solidFill>
                  <a:schemeClr val="tx2">
                    <a:lumMod val="60000"/>
                    <a:lumOff val="40000"/>
                  </a:schemeClr>
                </a:solidFill>
              </a:rPr>
              <a:t> to measure accelerations and detect earthquake-like motion.</a:t>
            </a:r>
          </a:p>
          <a:p>
            <a:pPr marL="742950" lvl="1" indent="-285750">
              <a:buFont typeface="Arial" panose="020B0604020202020204" pitchFamily="34" charset="0"/>
              <a:buChar char="•"/>
            </a:pPr>
            <a:r>
              <a:rPr lang="en-US" sz="1800" dirty="0">
                <a:solidFill>
                  <a:schemeClr val="tx2">
                    <a:lumMod val="60000"/>
                    <a:lumOff val="40000"/>
                  </a:schemeClr>
                </a:solidFill>
              </a:rPr>
              <a:t>Trigger an alert alarm to warn nearby people.</a:t>
            </a:r>
          </a:p>
          <a:p>
            <a:pPr marL="742950" lvl="1" indent="-285750">
              <a:buFont typeface="Arial" panose="020B0604020202020204" pitchFamily="34" charset="0"/>
              <a:buChar char="•"/>
            </a:pPr>
            <a:r>
              <a:rPr lang="en-US" sz="1800" dirty="0">
                <a:solidFill>
                  <a:schemeClr val="tx2">
                    <a:lumMod val="60000"/>
                    <a:lumOff val="40000"/>
                  </a:schemeClr>
                </a:solidFill>
              </a:rPr>
              <a:t>Record seismic movements for analysis.</a:t>
            </a:r>
          </a:p>
          <a:p>
            <a:pPr marL="742950" lvl="1" indent="-285750">
              <a:buFont typeface="Arial" panose="020B0604020202020204" pitchFamily="34" charset="0"/>
              <a:buChar char="•"/>
            </a:pPr>
            <a:r>
              <a:rPr lang="en-US" sz="1800" dirty="0">
                <a:solidFill>
                  <a:schemeClr val="tx2">
                    <a:lumMod val="60000"/>
                    <a:lumOff val="40000"/>
                  </a:schemeClr>
                </a:solidFill>
              </a:rPr>
              <a:t>Integrating with the </a:t>
            </a:r>
            <a:r>
              <a:rPr lang="en-US" sz="1800" b="1" i="1" dirty="0">
                <a:solidFill>
                  <a:schemeClr val="tx2">
                    <a:lumMod val="60000"/>
                    <a:lumOff val="40000"/>
                  </a:schemeClr>
                </a:solidFill>
              </a:rPr>
              <a:t>Processing IDE </a:t>
            </a:r>
            <a:r>
              <a:rPr lang="en-US" sz="1800" dirty="0">
                <a:solidFill>
                  <a:schemeClr val="tx2">
                    <a:lumMod val="60000"/>
                    <a:lumOff val="40000"/>
                  </a:schemeClr>
                </a:solidFill>
              </a:rPr>
              <a:t>to display seismic data in real-time, enabling users to monitor trends and patterns</a:t>
            </a:r>
            <a:r>
              <a:rPr lang="en-US" sz="1800" dirty="0"/>
              <a:t>.</a:t>
            </a:r>
          </a:p>
        </p:txBody>
      </p:sp>
    </p:spTree>
    <p:extLst>
      <p:ext uri="{BB962C8B-B14F-4D97-AF65-F5344CB8AC3E}">
        <p14:creationId xmlns:p14="http://schemas.microsoft.com/office/powerpoint/2010/main" val="1233541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47"/>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FBE9CA19-768F-D4E9-92A5-9E1853AF49CE}"/>
              </a:ext>
            </a:extLst>
          </p:cNvPr>
          <p:cNvGraphicFramePr>
            <a:graphicFrameLocks noGrp="1"/>
          </p:cNvGraphicFramePr>
          <p:nvPr>
            <p:extLst>
              <p:ext uri="{D42A27DB-BD31-4B8C-83A1-F6EECF244321}">
                <p14:modId xmlns:p14="http://schemas.microsoft.com/office/powerpoint/2010/main" val="3980387871"/>
              </p:ext>
            </p:extLst>
          </p:nvPr>
        </p:nvGraphicFramePr>
        <p:xfrm>
          <a:off x="778933" y="662415"/>
          <a:ext cx="7448852" cy="3779520"/>
        </p:xfrm>
        <a:graphic>
          <a:graphicData uri="http://schemas.openxmlformats.org/drawingml/2006/table">
            <a:tbl>
              <a:tblPr firstRow="1" bandRow="1">
                <a:tableStyleId>{073A0DAA-6AF3-43AB-8588-CEC1D06C72B9}</a:tableStyleId>
              </a:tblPr>
              <a:tblGrid>
                <a:gridCol w="1303066">
                  <a:extLst>
                    <a:ext uri="{9D8B030D-6E8A-4147-A177-3AD203B41FA5}">
                      <a16:colId xmlns:a16="http://schemas.microsoft.com/office/drawing/2014/main" val="3411687317"/>
                    </a:ext>
                  </a:extLst>
                </a:gridCol>
                <a:gridCol w="2746336">
                  <a:extLst>
                    <a:ext uri="{9D8B030D-6E8A-4147-A177-3AD203B41FA5}">
                      <a16:colId xmlns:a16="http://schemas.microsoft.com/office/drawing/2014/main" val="1801062548"/>
                    </a:ext>
                  </a:extLst>
                </a:gridCol>
                <a:gridCol w="3399450">
                  <a:extLst>
                    <a:ext uri="{9D8B030D-6E8A-4147-A177-3AD203B41FA5}">
                      <a16:colId xmlns:a16="http://schemas.microsoft.com/office/drawing/2014/main" val="423256495"/>
                    </a:ext>
                  </a:extLst>
                </a:gridCol>
              </a:tblGrid>
              <a:tr h="251696">
                <a:tc>
                  <a:txBody>
                    <a:bodyPr/>
                    <a:lstStyle/>
                    <a:p>
                      <a:r>
                        <a:rPr lang="en-US" dirty="0">
                          <a:solidFill>
                            <a:schemeClr val="bg1">
                              <a:lumMod val="95000"/>
                            </a:schemeClr>
                          </a:solidFill>
                        </a:rPr>
                        <a:t>SL.NO</a:t>
                      </a:r>
                      <a:endParaRPr lang="en-IN" dirty="0">
                        <a:solidFill>
                          <a:schemeClr val="bg1">
                            <a:lumMod val="95000"/>
                          </a:schemeClr>
                        </a:solidFill>
                      </a:endParaRPr>
                    </a:p>
                  </a:txBody>
                  <a:tcPr/>
                </a:tc>
                <a:tc>
                  <a:txBody>
                    <a:bodyPr/>
                    <a:lstStyle/>
                    <a:p>
                      <a:r>
                        <a:rPr lang="en-US" dirty="0">
                          <a:solidFill>
                            <a:schemeClr val="lt1"/>
                          </a:solidFill>
                        </a:rPr>
                        <a:t>           COMPONENTS</a:t>
                      </a:r>
                      <a:endParaRPr lang="en-IN" dirty="0">
                        <a:solidFill>
                          <a:schemeClr val="bg1"/>
                        </a:solidFill>
                      </a:endParaRPr>
                    </a:p>
                  </a:txBody>
                  <a:tcPr/>
                </a:tc>
                <a:tc>
                  <a:txBody>
                    <a:bodyPr/>
                    <a:lstStyle/>
                    <a:p>
                      <a:r>
                        <a:rPr lang="en-US" dirty="0">
                          <a:solidFill>
                            <a:schemeClr val="bg1"/>
                          </a:solidFill>
                        </a:rPr>
                        <a:t>         FUNCTIONS</a:t>
                      </a:r>
                      <a:endParaRPr lang="en-IN" dirty="0">
                        <a:solidFill>
                          <a:schemeClr val="bg1"/>
                        </a:solidFill>
                      </a:endParaRPr>
                    </a:p>
                  </a:txBody>
                  <a:tcPr/>
                </a:tc>
                <a:extLst>
                  <a:ext uri="{0D108BD9-81ED-4DB2-BD59-A6C34878D82A}">
                    <a16:rowId xmlns:a16="http://schemas.microsoft.com/office/drawing/2014/main" val="2566209683"/>
                  </a:ext>
                </a:extLst>
              </a:tr>
              <a:tr h="513491">
                <a:tc>
                  <a:txBody>
                    <a:bodyPr/>
                    <a:lstStyle/>
                    <a:p>
                      <a:r>
                        <a:rPr lang="en-US" dirty="0"/>
                        <a:t>1.</a:t>
                      </a:r>
                      <a:endParaRPr lang="en-IN" dirty="0"/>
                    </a:p>
                  </a:txBody>
                  <a:tcPr/>
                </a:tc>
                <a:tc>
                  <a:txBody>
                    <a:bodyPr/>
                    <a:lstStyle/>
                    <a:p>
                      <a:r>
                        <a:rPr lang="en-US" sz="2000" b="0" dirty="0"/>
                        <a:t>Arduino  Board</a:t>
                      </a:r>
                      <a:endParaRPr lang="en-IN" sz="2000" b="0" i="0" dirty="0"/>
                    </a:p>
                  </a:txBody>
                  <a:tcPr/>
                </a:tc>
                <a:tc>
                  <a:txBody>
                    <a:bodyPr/>
                    <a:lstStyle/>
                    <a:p>
                      <a:r>
                        <a:rPr lang="en-US" dirty="0"/>
                        <a:t>Controls the entire system and processes data from the accelerometer</a:t>
                      </a:r>
                      <a:endParaRPr lang="en-IN" dirty="0"/>
                    </a:p>
                  </a:txBody>
                  <a:tcPr/>
                </a:tc>
                <a:extLst>
                  <a:ext uri="{0D108BD9-81ED-4DB2-BD59-A6C34878D82A}">
                    <a16:rowId xmlns:a16="http://schemas.microsoft.com/office/drawing/2014/main" val="430544923"/>
                  </a:ext>
                </a:extLst>
              </a:tr>
              <a:tr h="640654">
                <a:tc>
                  <a:txBody>
                    <a:bodyPr/>
                    <a:lstStyle/>
                    <a:p>
                      <a:r>
                        <a:rPr lang="en-US" dirty="0"/>
                        <a:t>2.</a:t>
                      </a:r>
                      <a:endParaRPr lang="en-IN" dirty="0"/>
                    </a:p>
                  </a:txBody>
                  <a:tcPr/>
                </a:tc>
                <a:tc>
                  <a:txBody>
                    <a:bodyPr/>
                    <a:lstStyle/>
                    <a:p>
                      <a:r>
                        <a:rPr lang="en-IN" sz="2000" dirty="0"/>
                        <a:t>ADXL335 Accelerometer</a:t>
                      </a:r>
                    </a:p>
                  </a:txBody>
                  <a:tcPr/>
                </a:tc>
                <a:tc>
                  <a:txBody>
                    <a:bodyPr/>
                    <a:lstStyle/>
                    <a:p>
                      <a:r>
                        <a:rPr lang="en-US" dirty="0"/>
                        <a:t>Measures vibrations along three axes to detect movement</a:t>
                      </a:r>
                      <a:endParaRPr lang="en-IN" dirty="0"/>
                    </a:p>
                  </a:txBody>
                  <a:tcPr/>
                </a:tc>
                <a:extLst>
                  <a:ext uri="{0D108BD9-81ED-4DB2-BD59-A6C34878D82A}">
                    <a16:rowId xmlns:a16="http://schemas.microsoft.com/office/drawing/2014/main" val="3697289896"/>
                  </a:ext>
                </a:extLst>
              </a:tr>
              <a:tr h="475617">
                <a:tc>
                  <a:txBody>
                    <a:bodyPr/>
                    <a:lstStyle/>
                    <a:p>
                      <a:r>
                        <a:rPr lang="en-US" dirty="0"/>
                        <a:t>3.</a:t>
                      </a:r>
                      <a:endParaRPr lang="en-IN" dirty="0"/>
                    </a:p>
                  </a:txBody>
                  <a:tcPr/>
                </a:tc>
                <a:tc>
                  <a:txBody>
                    <a:bodyPr/>
                    <a:lstStyle/>
                    <a:p>
                      <a:r>
                        <a:rPr lang="en-US" sz="2000" dirty="0"/>
                        <a:t>16 x 2 LCD Display</a:t>
                      </a:r>
                      <a:endParaRPr lang="en-IN" sz="2000" dirty="0"/>
                    </a:p>
                  </a:txBody>
                  <a:tcPr/>
                </a:tc>
                <a:tc>
                  <a:txBody>
                    <a:bodyPr/>
                    <a:lstStyle/>
                    <a:p>
                      <a:r>
                        <a:rPr lang="en-US" dirty="0"/>
                        <a:t>Displays real-time acceleration data and alert messages</a:t>
                      </a:r>
                      <a:endParaRPr lang="en-IN" dirty="0"/>
                    </a:p>
                  </a:txBody>
                  <a:tcPr/>
                </a:tc>
                <a:extLst>
                  <a:ext uri="{0D108BD9-81ED-4DB2-BD59-A6C34878D82A}">
                    <a16:rowId xmlns:a16="http://schemas.microsoft.com/office/drawing/2014/main" val="1738853563"/>
                  </a:ext>
                </a:extLst>
              </a:tr>
              <a:tr h="475617">
                <a:tc>
                  <a:txBody>
                    <a:bodyPr/>
                    <a:lstStyle/>
                    <a:p>
                      <a:r>
                        <a:rPr lang="en-US" dirty="0"/>
                        <a:t>4.</a:t>
                      </a:r>
                      <a:endParaRPr lang="en-IN" dirty="0"/>
                    </a:p>
                  </a:txBody>
                  <a:tcPr/>
                </a:tc>
                <a:tc>
                  <a:txBody>
                    <a:bodyPr/>
                    <a:lstStyle/>
                    <a:p>
                      <a:r>
                        <a:rPr lang="en-IN" sz="2000" dirty="0"/>
                        <a:t>Buzzer</a:t>
                      </a:r>
                    </a:p>
                  </a:txBody>
                  <a:tcPr/>
                </a:tc>
                <a:tc>
                  <a:txBody>
                    <a:bodyPr/>
                    <a:lstStyle/>
                    <a:p>
                      <a:r>
                        <a:rPr lang="en-US" dirty="0"/>
                        <a:t>Produces sound alerts when an earthquake is detected</a:t>
                      </a:r>
                      <a:endParaRPr lang="en-IN" dirty="0"/>
                    </a:p>
                  </a:txBody>
                  <a:tcPr/>
                </a:tc>
                <a:extLst>
                  <a:ext uri="{0D108BD9-81ED-4DB2-BD59-A6C34878D82A}">
                    <a16:rowId xmlns:a16="http://schemas.microsoft.com/office/drawing/2014/main" val="4079266356"/>
                  </a:ext>
                </a:extLst>
              </a:tr>
              <a:tr h="475617">
                <a:tc>
                  <a:txBody>
                    <a:bodyPr/>
                    <a:lstStyle/>
                    <a:p>
                      <a:r>
                        <a:rPr lang="en-US" dirty="0"/>
                        <a:t>5.</a:t>
                      </a:r>
                      <a:endParaRPr lang="en-IN" dirty="0"/>
                    </a:p>
                  </a:txBody>
                  <a:tcPr/>
                </a:tc>
                <a:tc>
                  <a:txBody>
                    <a:bodyPr/>
                    <a:lstStyle/>
                    <a:p>
                      <a:r>
                        <a:rPr lang="en-IN" sz="2000" dirty="0"/>
                        <a:t>LED</a:t>
                      </a:r>
                    </a:p>
                  </a:txBody>
                  <a:tcPr/>
                </a:tc>
                <a:tc>
                  <a:txBody>
                    <a:bodyPr/>
                    <a:lstStyle/>
                    <a:p>
                      <a:r>
                        <a:rPr lang="en-US" dirty="0"/>
                        <a:t>Lights up to visually indicate an earthquake alert.</a:t>
                      </a:r>
                      <a:endParaRPr lang="en-IN" dirty="0"/>
                    </a:p>
                  </a:txBody>
                  <a:tcPr/>
                </a:tc>
                <a:extLst>
                  <a:ext uri="{0D108BD9-81ED-4DB2-BD59-A6C34878D82A}">
                    <a16:rowId xmlns:a16="http://schemas.microsoft.com/office/drawing/2014/main" val="2401736806"/>
                  </a:ext>
                </a:extLst>
              </a:tr>
              <a:tr h="640654">
                <a:tc>
                  <a:txBody>
                    <a:bodyPr/>
                    <a:lstStyle/>
                    <a:p>
                      <a:r>
                        <a:rPr lang="en-US" dirty="0"/>
                        <a:t>6.</a:t>
                      </a:r>
                      <a:endParaRPr lang="en-IN" dirty="0"/>
                    </a:p>
                  </a:txBody>
                  <a:tcPr/>
                </a:tc>
                <a:tc>
                  <a:txBody>
                    <a:bodyPr/>
                    <a:lstStyle/>
                    <a:p>
                      <a:r>
                        <a:rPr lang="en-IN" sz="2000" dirty="0"/>
                        <a:t>Connecting Wires and Breadboard</a:t>
                      </a:r>
                    </a:p>
                  </a:txBody>
                  <a:tcPr/>
                </a:tc>
                <a:tc>
                  <a:txBody>
                    <a:bodyPr/>
                    <a:lstStyle/>
                    <a:p>
                      <a:r>
                        <a:rPr lang="en-US" dirty="0"/>
                        <a:t>Facilitate connections between components for prototyping and testing</a:t>
                      </a:r>
                      <a:endParaRPr lang="en-IN" dirty="0"/>
                    </a:p>
                  </a:txBody>
                  <a:tcPr/>
                </a:tc>
                <a:extLst>
                  <a:ext uri="{0D108BD9-81ED-4DB2-BD59-A6C34878D82A}">
                    <a16:rowId xmlns:a16="http://schemas.microsoft.com/office/drawing/2014/main" val="1907754961"/>
                  </a:ext>
                </a:extLst>
              </a:tr>
            </a:tbl>
          </a:graphicData>
        </a:graphic>
      </p:graphicFrame>
      <p:sp>
        <p:nvSpPr>
          <p:cNvPr id="6" name="TextBox 5">
            <a:extLst>
              <a:ext uri="{FF2B5EF4-FFF2-40B4-BE49-F238E27FC236}">
                <a16:creationId xmlns:a16="http://schemas.microsoft.com/office/drawing/2014/main" id="{B481FD56-D3E7-9DCC-083F-38031530E5BB}"/>
              </a:ext>
            </a:extLst>
          </p:cNvPr>
          <p:cNvSpPr txBox="1"/>
          <p:nvPr/>
        </p:nvSpPr>
        <p:spPr>
          <a:xfrm>
            <a:off x="2005692" y="128050"/>
            <a:ext cx="4572000" cy="461665"/>
          </a:xfrm>
          <a:prstGeom prst="rect">
            <a:avLst/>
          </a:prstGeom>
          <a:noFill/>
        </p:spPr>
        <p:txBody>
          <a:bodyPr wrap="square">
            <a:spAutoFit/>
          </a:bodyPr>
          <a:lstStyle/>
          <a:p>
            <a:pPr algn="ctr"/>
            <a:r>
              <a:rPr lang="en-IN" sz="2400" dirty="0">
                <a:solidFill>
                  <a:schemeClr val="accent5">
                    <a:lumMod val="60000"/>
                    <a:lumOff val="40000"/>
                  </a:schemeClr>
                </a:solidFill>
              </a:rPr>
              <a:t>Hardware components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68"/>
        <p:cNvGrpSpPr/>
        <p:nvPr/>
      </p:nvGrpSpPr>
      <p:grpSpPr>
        <a:xfrm>
          <a:off x="0" y="0"/>
          <a:ext cx="0" cy="0"/>
          <a:chOff x="0" y="0"/>
          <a:chExt cx="0" cy="0"/>
        </a:xfrm>
      </p:grpSpPr>
      <p:sp>
        <p:nvSpPr>
          <p:cNvPr id="3" name="TextBox 2">
            <a:extLst>
              <a:ext uri="{FF2B5EF4-FFF2-40B4-BE49-F238E27FC236}">
                <a16:creationId xmlns:a16="http://schemas.microsoft.com/office/drawing/2014/main" id="{FA7D33F1-01A9-C1BF-32AF-6E5CEE34518A}"/>
              </a:ext>
            </a:extLst>
          </p:cNvPr>
          <p:cNvSpPr txBox="1"/>
          <p:nvPr/>
        </p:nvSpPr>
        <p:spPr>
          <a:xfrm>
            <a:off x="2150533" y="362578"/>
            <a:ext cx="4572000" cy="461665"/>
          </a:xfrm>
          <a:prstGeom prst="rect">
            <a:avLst/>
          </a:prstGeom>
          <a:noFill/>
        </p:spPr>
        <p:txBody>
          <a:bodyPr wrap="square">
            <a:spAutoFit/>
          </a:bodyPr>
          <a:lstStyle/>
          <a:p>
            <a:r>
              <a:rPr lang="en-IN" sz="2400" dirty="0">
                <a:solidFill>
                  <a:schemeClr val="bg1"/>
                </a:solidFill>
              </a:rPr>
              <a:t>ADXL355-accelerometer sensor</a:t>
            </a:r>
          </a:p>
        </p:txBody>
      </p:sp>
      <p:sp>
        <p:nvSpPr>
          <p:cNvPr id="5" name="TextBox 4">
            <a:extLst>
              <a:ext uri="{FF2B5EF4-FFF2-40B4-BE49-F238E27FC236}">
                <a16:creationId xmlns:a16="http://schemas.microsoft.com/office/drawing/2014/main" id="{BACE1947-BC1E-E6E7-E02D-4ADC01574E4E}"/>
              </a:ext>
            </a:extLst>
          </p:cNvPr>
          <p:cNvSpPr txBox="1"/>
          <p:nvPr/>
        </p:nvSpPr>
        <p:spPr>
          <a:xfrm>
            <a:off x="762002" y="1232922"/>
            <a:ext cx="5037666" cy="2677656"/>
          </a:xfrm>
          <a:prstGeom prst="rect">
            <a:avLst/>
          </a:prstGeom>
          <a:noFill/>
        </p:spPr>
        <p:txBody>
          <a:bodyPr wrap="square">
            <a:spAutoFit/>
          </a:bodyPr>
          <a:lstStyle/>
          <a:p>
            <a:r>
              <a:rPr lang="en-US" sz="1400" dirty="0">
                <a:solidFill>
                  <a:schemeClr val="accent6">
                    <a:lumMod val="60000"/>
                    <a:lumOff val="40000"/>
                  </a:schemeClr>
                </a:solidFill>
              </a:rPr>
              <a:t>The </a:t>
            </a:r>
            <a:r>
              <a:rPr lang="en-US" sz="1400" b="1" dirty="0">
                <a:solidFill>
                  <a:schemeClr val="accent6">
                    <a:lumMod val="60000"/>
                    <a:lumOff val="40000"/>
                  </a:schemeClr>
                </a:solidFill>
              </a:rPr>
              <a:t>ADXL335</a:t>
            </a:r>
            <a:r>
              <a:rPr lang="en-US" sz="1400" dirty="0">
                <a:solidFill>
                  <a:schemeClr val="accent6">
                    <a:lumMod val="60000"/>
                    <a:lumOff val="40000"/>
                  </a:schemeClr>
                </a:solidFill>
              </a:rPr>
              <a:t> accelerometer is a compact, low-power device capable of detecting and measuring acceleration along three axes (X, Y, and Z). When used for recording seismic data, it can capture ground vibrations and help monitor seismic events.</a:t>
            </a:r>
          </a:p>
          <a:p>
            <a:pPr>
              <a:buFont typeface="Arial" panose="020B0604020202020204" pitchFamily="34" charset="0"/>
              <a:buChar char="•"/>
            </a:pPr>
            <a:r>
              <a:rPr lang="en-US" sz="1400" dirty="0">
                <a:solidFill>
                  <a:schemeClr val="accent6">
                    <a:lumMod val="60000"/>
                    <a:lumOff val="40000"/>
                  </a:schemeClr>
                </a:solidFill>
              </a:rPr>
              <a:t>The ADXL335 measures acceleration in </a:t>
            </a:r>
            <a:r>
              <a:rPr lang="en-US" sz="1400" b="1" dirty="0">
                <a:solidFill>
                  <a:schemeClr val="accent6">
                    <a:lumMod val="60000"/>
                    <a:lumOff val="40000"/>
                  </a:schemeClr>
                </a:solidFill>
              </a:rPr>
              <a:t>three axes</a:t>
            </a:r>
            <a:r>
              <a:rPr lang="en-US" sz="1400" dirty="0">
                <a:solidFill>
                  <a:schemeClr val="accent6">
                    <a:lumMod val="60000"/>
                    <a:lumOff val="40000"/>
                  </a:schemeClr>
                </a:solidFill>
              </a:rPr>
              <a:t> (X, Y, Z) within a range of ±3g.</a:t>
            </a:r>
          </a:p>
          <a:p>
            <a:pPr>
              <a:buFont typeface="Arial" panose="020B0604020202020204" pitchFamily="34" charset="0"/>
              <a:buChar char="•"/>
            </a:pPr>
            <a:r>
              <a:rPr lang="en-US" sz="1400" dirty="0">
                <a:solidFill>
                  <a:schemeClr val="accent6">
                    <a:lumMod val="60000"/>
                    <a:lumOff val="40000"/>
                  </a:schemeClr>
                </a:solidFill>
              </a:rPr>
              <a:t>It provides </a:t>
            </a:r>
            <a:r>
              <a:rPr lang="en-US" sz="1400" b="1" dirty="0">
                <a:solidFill>
                  <a:schemeClr val="accent6">
                    <a:lumMod val="60000"/>
                    <a:lumOff val="40000"/>
                  </a:schemeClr>
                </a:solidFill>
              </a:rPr>
              <a:t>analog voltage outputs</a:t>
            </a:r>
            <a:r>
              <a:rPr lang="en-US" sz="1400" dirty="0">
                <a:solidFill>
                  <a:schemeClr val="accent6">
                    <a:lumMod val="60000"/>
                    <a:lumOff val="40000"/>
                  </a:schemeClr>
                </a:solidFill>
              </a:rPr>
              <a:t> proportional to the acceleration for each axis.</a:t>
            </a:r>
          </a:p>
          <a:p>
            <a:pPr>
              <a:buFont typeface="Arial" panose="020B0604020202020204" pitchFamily="34" charset="0"/>
              <a:buChar char="•"/>
            </a:pPr>
            <a:r>
              <a:rPr lang="en-US" sz="1400" dirty="0">
                <a:solidFill>
                  <a:schemeClr val="accent6">
                    <a:lumMod val="60000"/>
                    <a:lumOff val="40000"/>
                  </a:schemeClr>
                </a:solidFill>
              </a:rPr>
              <a:t>These outputs can be read by a microcontroller (e.g., Arduino) with an </a:t>
            </a:r>
            <a:r>
              <a:rPr lang="en-US" sz="1400" b="1" dirty="0">
                <a:solidFill>
                  <a:schemeClr val="accent6">
                    <a:lumMod val="60000"/>
                    <a:lumOff val="40000"/>
                  </a:schemeClr>
                </a:solidFill>
              </a:rPr>
              <a:t>Analog-to-Digital Converter (ADC)</a:t>
            </a:r>
            <a:r>
              <a:rPr lang="en-US" sz="1400" dirty="0">
                <a:solidFill>
                  <a:schemeClr val="accent6">
                    <a:lumMod val="60000"/>
                    <a:lumOff val="40000"/>
                  </a:schemeClr>
                </a:solidFill>
              </a:rPr>
              <a:t> to digitize the signal for processing.</a:t>
            </a:r>
          </a:p>
        </p:txBody>
      </p:sp>
      <p:pic>
        <p:nvPicPr>
          <p:cNvPr id="6" name="Picture 5">
            <a:extLst>
              <a:ext uri="{FF2B5EF4-FFF2-40B4-BE49-F238E27FC236}">
                <a16:creationId xmlns:a16="http://schemas.microsoft.com/office/drawing/2014/main" id="{97EF294B-66A2-F6FD-471A-BB687CB5A6E5}"/>
              </a:ext>
            </a:extLst>
          </p:cNvPr>
          <p:cNvPicPr>
            <a:picLocks noChangeAspect="1"/>
          </p:cNvPicPr>
          <p:nvPr/>
        </p:nvPicPr>
        <p:blipFill>
          <a:blip r:embed="rId3"/>
          <a:stretch>
            <a:fillRect/>
          </a:stretch>
        </p:blipFill>
        <p:spPr>
          <a:xfrm>
            <a:off x="5808134" y="1159934"/>
            <a:ext cx="3040587" cy="304058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Hackathon Project Proposal by Slidesgo">
  <a:themeElements>
    <a:clrScheme name="Simple Light">
      <a:dk1>
        <a:srgbClr val="FFFFFF"/>
      </a:dk1>
      <a:lt1>
        <a:srgbClr val="EB008B"/>
      </a:lt1>
      <a:dk2>
        <a:srgbClr val="1F1A6B"/>
      </a:dk2>
      <a:lt2>
        <a:srgbClr val="00ADEE"/>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176</TotalTime>
  <Words>705</Words>
  <Application>Microsoft Office PowerPoint</Application>
  <PresentationFormat>On-screen Show (16:9)</PresentationFormat>
  <Paragraphs>69</Paragraphs>
  <Slides>13</Slides>
  <Notes>5</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13</vt:i4>
      </vt:variant>
    </vt:vector>
  </HeadingPairs>
  <TitlesOfParts>
    <vt:vector size="23" baseType="lpstr">
      <vt:lpstr>Times New Roman</vt:lpstr>
      <vt:lpstr>Proxima Nova</vt:lpstr>
      <vt:lpstr>Algerian</vt:lpstr>
      <vt:lpstr>Arial</vt:lpstr>
      <vt:lpstr>Staatliches</vt:lpstr>
      <vt:lpstr>Work Sans</vt:lpstr>
      <vt:lpstr>Proxima Nova Semibold</vt:lpstr>
      <vt:lpstr>Ubuntu</vt:lpstr>
      <vt:lpstr>Hackathon Project Proposal by Slidesgo</vt:lpstr>
      <vt:lpstr>Slidesgo Final Pages</vt:lpstr>
      <vt:lpstr> 24-HOUR National Level      Shridevi Hackathon</vt:lpstr>
      <vt:lpstr>                     INDEX</vt:lpstr>
      <vt:lpstr>introduction</vt:lpstr>
      <vt:lpstr>Causes of Earthquake</vt:lpstr>
      <vt:lpstr>Volcanic Activity</vt:lpstr>
      <vt:lpstr>Human activity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Shubhashree M O</cp:lastModifiedBy>
  <cp:revision>4</cp:revision>
  <dcterms:modified xsi:type="dcterms:W3CDTF">2024-10-30T02:25:39Z</dcterms:modified>
</cp:coreProperties>
</file>